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1056" r:id="rId4"/>
    <p:sldId id="1064" r:id="rId5"/>
    <p:sldId id="1049" r:id="rId6"/>
    <p:sldId id="1063" r:id="rId7"/>
    <p:sldId id="534" r:id="rId8"/>
    <p:sldId id="1052" r:id="rId9"/>
    <p:sldId id="273" r:id="rId10"/>
    <p:sldId id="1061" r:id="rId11"/>
    <p:sldId id="1051" r:id="rId12"/>
    <p:sldId id="1060" r:id="rId13"/>
    <p:sldId id="1050" r:id="rId14"/>
    <p:sldId id="1053" r:id="rId15"/>
    <p:sldId id="1055" r:id="rId16"/>
    <p:sldId id="533" r:id="rId17"/>
    <p:sldId id="1042" r:id="rId18"/>
    <p:sldId id="103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Koenig" initials="AK" lastIdx="2" clrIdx="0">
    <p:extLst>
      <p:ext uri="{19B8F6BF-5375-455C-9EA6-DF929625EA0E}">
        <p15:presenceInfo xmlns:p15="http://schemas.microsoft.com/office/powerpoint/2012/main" userId="0679ce3997f2e3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435D4-CB20-4C1F-986B-9406D66C1100}" v="26" dt="2021-07-23T09:24:22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0" autoAdjust="0"/>
    <p:restoredTop sz="95666"/>
  </p:normalViewPr>
  <p:slideViewPr>
    <p:cSldViewPr snapToGrid="0" snapToObjects="1">
      <p:cViewPr varScale="1">
        <p:scale>
          <a:sx n="128" d="100"/>
          <a:sy n="128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ECB5212-2E23-49EA-8988-549416A8A73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C8D162B-E0CB-4F99-B69D-44937111171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12FF2AA-61A5-4757-BAC9-35F27E5D5B6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6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F301-8847-43E0-9F9F-280E5C16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29EBE-83D7-4B5B-A211-354C5D04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F529-25E1-4D90-9050-CBA0499B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CD80-7E1A-4187-A608-69DEA3A2011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ED4D6-95A2-4267-B27B-4E308B68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D8E7-B2E1-4182-975D-033E2401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15D25-3D5F-46A7-A158-992BAEEAF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0" y="6267600"/>
            <a:ext cx="12191400" cy="58968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Picture 2"/>
          <p:cNvPicPr/>
          <p:nvPr/>
        </p:nvPicPr>
        <p:blipFill>
          <a:blip r:embed="rId14"/>
          <a:stretch/>
        </p:blipFill>
        <p:spPr>
          <a:xfrm>
            <a:off x="838080" y="6284160"/>
            <a:ext cx="550080" cy="5500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6114960" y="1361160"/>
            <a:ext cx="360" cy="413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7"/>
          <p:cNvPicPr/>
          <p:nvPr/>
        </p:nvPicPr>
        <p:blipFill>
          <a:blip r:embed="rId15"/>
          <a:stretch/>
        </p:blipFill>
        <p:spPr>
          <a:xfrm>
            <a:off x="1380240" y="1361160"/>
            <a:ext cx="4134600" cy="41346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6267600"/>
            <a:ext cx="12191400" cy="589680"/>
          </a:xfrm>
          <a:prstGeom prst="rect">
            <a:avLst/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2"/>
          <p:cNvPicPr/>
          <p:nvPr/>
        </p:nvPicPr>
        <p:blipFill>
          <a:blip r:embed="rId15"/>
          <a:stretch/>
        </p:blipFill>
        <p:spPr>
          <a:xfrm>
            <a:off x="838080" y="6284160"/>
            <a:ext cx="550080" cy="550080"/>
          </a:xfrm>
          <a:prstGeom prst="rect">
            <a:avLst/>
          </a:prstGeom>
          <a:ln>
            <a:noFill/>
          </a:ln>
        </p:spPr>
      </p:pic>
      <p:pic>
        <p:nvPicPr>
          <p:cNvPr id="42" name="Picture 7"/>
          <p:cNvPicPr/>
          <p:nvPr/>
        </p:nvPicPr>
        <p:blipFill>
          <a:blip r:embed="rId16"/>
          <a:stretch/>
        </p:blipFill>
        <p:spPr>
          <a:xfrm>
            <a:off x="10998000" y="136440"/>
            <a:ext cx="1052640" cy="99612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338519" y="973777"/>
            <a:ext cx="5453677" cy="2774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Orbital Maneuvering - Pointing Modes </a:t>
            </a:r>
          </a:p>
        </p:txBody>
      </p:sp>
      <p:sp>
        <p:nvSpPr>
          <p:cNvPr id="85" name="CustomShape 2"/>
          <p:cNvSpPr/>
          <p:nvPr/>
        </p:nvSpPr>
        <p:spPr>
          <a:xfrm>
            <a:off x="6338520" y="4206240"/>
            <a:ext cx="5014800" cy="119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NMSU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07/16/2021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B8D2D6B-8BB5-4B1A-9B19-E973F785B894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BED8-2DD3-4FF5-9F2C-B4400427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Requirements of DSC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670EB-D835-4CD4-9F80-BB00A362F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21" y="1445129"/>
            <a:ext cx="10972440" cy="3977280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000" u="sng" dirty="0"/>
              <a:t>Standby mode </a:t>
            </a:r>
            <a:r>
              <a:rPr lang="en-US" sz="1800" u="sng" dirty="0"/>
              <a:t>(data downlink)</a:t>
            </a:r>
          </a:p>
          <a:p>
            <a:pPr lvl="1"/>
            <a:r>
              <a:rPr lang="en-US" sz="1600" dirty="0"/>
              <a:t>Primary vector: UHF antenna to nadir</a:t>
            </a:r>
          </a:p>
          <a:p>
            <a:pPr lvl="1"/>
            <a:r>
              <a:rPr lang="en-US" sz="1600" dirty="0"/>
              <a:t>Secondary vector: Solar panel to Sun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u="sng" dirty="0"/>
              <a:t>Transfer mode </a:t>
            </a:r>
            <a:r>
              <a:rPr lang="en-US" sz="1800" u="sng" dirty="0"/>
              <a:t>(orbit reconfiguration)</a:t>
            </a:r>
          </a:p>
          <a:p>
            <a:pPr lvl="1"/>
            <a:r>
              <a:rPr lang="en-US" sz="1600" dirty="0"/>
              <a:t>Primary vector: GNSS receiver to zenith</a:t>
            </a:r>
          </a:p>
          <a:p>
            <a:pPr lvl="1"/>
            <a:r>
              <a:rPr lang="en-US" sz="1600" dirty="0"/>
              <a:t>Secondary vector: Solar panel to Sun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u="sng" dirty="0"/>
              <a:t>Science </a:t>
            </a:r>
            <a:r>
              <a:rPr lang="en-US" sz="1800" u="sng" dirty="0"/>
              <a:t>(collect science data)</a:t>
            </a:r>
          </a:p>
          <a:p>
            <a:pPr lvl="1"/>
            <a:r>
              <a:rPr lang="en-US" sz="1600" dirty="0"/>
              <a:t>Primary vector: GNSS receiver to zenith</a:t>
            </a:r>
          </a:p>
          <a:p>
            <a:pPr lvl="1"/>
            <a:r>
              <a:rPr lang="en-US" sz="1600" dirty="0"/>
              <a:t>Secondary vector: Solar panel to Sun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u="sng" dirty="0"/>
              <a:t>Observation mode </a:t>
            </a:r>
            <a:r>
              <a:rPr lang="en-US" sz="1800" u="sng" dirty="0"/>
              <a:t>(collect science data)</a:t>
            </a:r>
          </a:p>
          <a:p>
            <a:pPr lvl="1"/>
            <a:r>
              <a:rPr lang="en-US" sz="1600" dirty="0"/>
              <a:t>Primary vector: Boresight to Sun</a:t>
            </a:r>
          </a:p>
          <a:p>
            <a:pPr lvl="1"/>
            <a:r>
              <a:rPr lang="en-US" sz="1600" dirty="0"/>
              <a:t>Inertial hold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u="sng" dirty="0"/>
              <a:t>Escape mode </a:t>
            </a:r>
            <a:r>
              <a:rPr lang="en-US" sz="1800" u="sng" dirty="0"/>
              <a:t>(collision avoidance)</a:t>
            </a:r>
          </a:p>
          <a:p>
            <a:pPr lvl="1"/>
            <a:r>
              <a:rPr lang="en-US" sz="1600" dirty="0"/>
              <a:t>Primary vector: GNSS receiver to zenith</a:t>
            </a:r>
          </a:p>
          <a:p>
            <a:pPr lvl="1"/>
            <a:r>
              <a:rPr lang="en-US" sz="1600" dirty="0"/>
              <a:t>Secondary vector: Solar panel to Sun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93DDFB-8287-4D5B-8E8C-3B5330676160}"/>
              </a:ext>
            </a:extLst>
          </p:cNvPr>
          <p:cNvGrpSpPr/>
          <p:nvPr/>
        </p:nvGrpSpPr>
        <p:grpSpPr>
          <a:xfrm>
            <a:off x="5611448" y="2778205"/>
            <a:ext cx="6576240" cy="3451129"/>
            <a:chOff x="336753" y="762019"/>
            <a:chExt cx="12024366" cy="50473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B7700A5-7FAB-442D-9419-B343018B956B}"/>
                </a:ext>
              </a:extLst>
            </p:cNvPr>
            <p:cNvCxnSpPr>
              <a:cxnSpLocks/>
              <a:stCxn id="9" idx="1"/>
              <a:endCxn id="18" idx="3"/>
            </p:cNvCxnSpPr>
            <p:nvPr/>
          </p:nvCxnSpPr>
          <p:spPr>
            <a:xfrm flipH="1">
              <a:off x="8693701" y="3467291"/>
              <a:ext cx="12862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Elbow Connector 71">
              <a:extLst>
                <a:ext uri="{FF2B5EF4-FFF2-40B4-BE49-F238E27FC236}">
                  <a16:creationId xmlns:a16="http://schemas.microsoft.com/office/drawing/2014/main" id="{FFA5521A-968C-4A3C-9719-3E274E331E47}"/>
                </a:ext>
              </a:extLst>
            </p:cNvPr>
            <p:cNvCxnSpPr>
              <a:cxnSpLocks/>
              <a:stCxn id="14" idx="1"/>
              <a:endCxn id="18" idx="3"/>
            </p:cNvCxnSpPr>
            <p:nvPr/>
          </p:nvCxnSpPr>
          <p:spPr>
            <a:xfrm rot="10800000" flipV="1">
              <a:off x="8693701" y="1518252"/>
              <a:ext cx="1286271" cy="1949039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Elbow Connector 65">
              <a:extLst>
                <a:ext uri="{FF2B5EF4-FFF2-40B4-BE49-F238E27FC236}">
                  <a16:creationId xmlns:a16="http://schemas.microsoft.com/office/drawing/2014/main" id="{3B17B305-473A-4F2E-AE1F-F536A45D236A}"/>
                </a:ext>
              </a:extLst>
            </p:cNvPr>
            <p:cNvCxnSpPr>
              <a:cxnSpLocks/>
              <a:stCxn id="29" idx="3"/>
              <a:endCxn id="18" idx="1"/>
            </p:cNvCxnSpPr>
            <p:nvPr/>
          </p:nvCxnSpPr>
          <p:spPr>
            <a:xfrm>
              <a:off x="6166836" y="1487918"/>
              <a:ext cx="1193294" cy="19793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35E27-F395-4889-9627-E5402B6D2132}"/>
                </a:ext>
              </a:extLst>
            </p:cNvPr>
            <p:cNvSpPr/>
            <p:nvPr/>
          </p:nvSpPr>
          <p:spPr>
            <a:xfrm>
              <a:off x="4809147" y="5032364"/>
              <a:ext cx="133357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9AD2E4-0756-41A1-B182-FC0B3A719D13}"/>
                </a:ext>
              </a:extLst>
            </p:cNvPr>
            <p:cNvSpPr/>
            <p:nvPr/>
          </p:nvSpPr>
          <p:spPr>
            <a:xfrm>
              <a:off x="9979973" y="3089175"/>
              <a:ext cx="170133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Science</a:t>
              </a:r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6F73379D-C591-49CA-A213-F83D8C5C7727}"/>
                </a:ext>
              </a:extLst>
            </p:cNvPr>
            <p:cNvSpPr txBox="1"/>
            <p:nvPr/>
          </p:nvSpPr>
          <p:spPr>
            <a:xfrm>
              <a:off x="10818452" y="2067211"/>
              <a:ext cx="1542667" cy="85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Completion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science campaign or contingency</a:t>
              </a: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8D8BDDB9-5741-49AF-B52D-BF11BBD64F9D}"/>
                </a:ext>
              </a:extLst>
            </p:cNvPr>
            <p:cNvSpPr txBox="1"/>
            <p:nvPr/>
          </p:nvSpPr>
          <p:spPr>
            <a:xfrm>
              <a:off x="7298428" y="1910290"/>
              <a:ext cx="1575120" cy="103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Formation safety compromised, error, or low power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6FE21F-F9F4-46A0-9BAF-545C49BFEBC6}"/>
                </a:ext>
              </a:extLst>
            </p:cNvPr>
            <p:cNvCxnSpPr>
              <a:cxnSpLocks/>
            </p:cNvCxnSpPr>
            <p:nvPr/>
          </p:nvCxnSpPr>
          <p:spPr>
            <a:xfrm>
              <a:off x="5547896" y="1869780"/>
              <a:ext cx="0" cy="3162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EE125B-09D3-47F0-93BA-41F783DAE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86" y="1869780"/>
              <a:ext cx="0" cy="316258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272D04-77EF-42B0-9559-CAE0641CD897}"/>
                </a:ext>
              </a:extLst>
            </p:cNvPr>
            <p:cNvSpPr/>
            <p:nvPr/>
          </p:nvSpPr>
          <p:spPr>
            <a:xfrm>
              <a:off x="9979973" y="1140136"/>
              <a:ext cx="165258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Transfer</a:t>
              </a:r>
            </a:p>
          </p:txBody>
        </p:sp>
        <p:sp>
          <p:nvSpPr>
            <p:cNvPr id="15" name="TextBox 39">
              <a:extLst>
                <a:ext uri="{FF2B5EF4-FFF2-40B4-BE49-F238E27FC236}">
                  <a16:creationId xmlns:a16="http://schemas.microsoft.com/office/drawing/2014/main" id="{B638EB06-B58D-45C6-A097-E69F882319A6}"/>
                </a:ext>
              </a:extLst>
            </p:cNvPr>
            <p:cNvSpPr txBox="1"/>
            <p:nvPr/>
          </p:nvSpPr>
          <p:spPr>
            <a:xfrm>
              <a:off x="9550224" y="2175982"/>
              <a:ext cx="1268228" cy="67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Science Formation established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E70F7F-9FED-43D2-970A-3B68CDB3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17" y="1351425"/>
              <a:ext cx="3837258" cy="16964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51AD2D-6EFF-4A14-8CAC-41173A0B7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2717" y="1183253"/>
              <a:ext cx="3837258" cy="150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7A4EA7-A413-4892-8D5E-B6A06D34D9C1}"/>
                </a:ext>
              </a:extLst>
            </p:cNvPr>
            <p:cNvSpPr/>
            <p:nvPr/>
          </p:nvSpPr>
          <p:spPr>
            <a:xfrm>
              <a:off x="7360131" y="3089175"/>
              <a:ext cx="133357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Escape</a:t>
              </a:r>
            </a:p>
          </p:txBody>
        </p:sp>
        <p:cxnSp>
          <p:nvCxnSpPr>
            <p:cNvPr id="19" name="Elbow Connector 76">
              <a:extLst>
                <a:ext uri="{FF2B5EF4-FFF2-40B4-BE49-F238E27FC236}">
                  <a16:creationId xmlns:a16="http://schemas.microsoft.com/office/drawing/2014/main" id="{7548DFFA-CA8A-405E-81E4-45E63950A153}"/>
                </a:ext>
              </a:extLst>
            </p:cNvPr>
            <p:cNvCxnSpPr>
              <a:stCxn id="18" idx="2"/>
              <a:endCxn id="8" idx="3"/>
            </p:cNvCxnSpPr>
            <p:nvPr/>
          </p:nvCxnSpPr>
          <p:spPr>
            <a:xfrm rot="5400000">
              <a:off x="6302281" y="3685844"/>
              <a:ext cx="1565073" cy="188419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00362-318A-4A20-B2B6-9A152C134B4E}"/>
                </a:ext>
              </a:extLst>
            </p:cNvPr>
            <p:cNvSpPr/>
            <p:nvPr/>
          </p:nvSpPr>
          <p:spPr>
            <a:xfrm>
              <a:off x="9796094" y="5053087"/>
              <a:ext cx="205915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</a:t>
              </a:r>
            </a:p>
          </p:txBody>
        </p: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id="{1EF30066-6FB1-48B1-8E6E-13C16C2BDC69}"/>
                </a:ext>
              </a:extLst>
            </p:cNvPr>
            <p:cNvSpPr txBox="1"/>
            <p:nvPr/>
          </p:nvSpPr>
          <p:spPr>
            <a:xfrm>
              <a:off x="9330149" y="4060232"/>
              <a:ext cx="1598275" cy="85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Performing or completing science observation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ABEB4D-7171-403A-B16C-CB611F1E424E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10825671" y="3845406"/>
              <a:ext cx="4970" cy="12076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B6438D-3A5A-4463-8543-9AF7C4C7805E}"/>
                </a:ext>
              </a:extLst>
            </p:cNvPr>
            <p:cNvCxnSpPr>
              <a:cxnSpLocks/>
              <a:stCxn id="9" idx="0"/>
              <a:endCxn id="14" idx="2"/>
            </p:cNvCxnSpPr>
            <p:nvPr/>
          </p:nvCxnSpPr>
          <p:spPr>
            <a:xfrm flipH="1" flipV="1">
              <a:off x="10806265" y="1896367"/>
              <a:ext cx="24375" cy="11928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96AA07-9847-4FDD-9310-C2F913F7C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0982" y="3398989"/>
              <a:ext cx="2638760" cy="21164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2A4AB76-0214-4813-A2EE-F7BEB47F79E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H="1" flipV="1">
              <a:off x="2399656" y="3398989"/>
              <a:ext cx="2390088" cy="194973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731EDE-5464-4388-ACDD-B96441B226CA}"/>
                </a:ext>
              </a:extLst>
            </p:cNvPr>
            <p:cNvSpPr/>
            <p:nvPr/>
          </p:nvSpPr>
          <p:spPr>
            <a:xfrm>
              <a:off x="336753" y="762019"/>
              <a:ext cx="1894871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Preliminary Operations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1AF7EB-63BA-488E-B4CA-F4C8B81AB8DD}"/>
                </a:ext>
              </a:extLst>
            </p:cNvPr>
            <p:cNvCxnSpPr>
              <a:cxnSpLocks/>
              <a:stCxn id="28" idx="0"/>
              <a:endCxn id="29" idx="1"/>
            </p:cNvCxnSpPr>
            <p:nvPr/>
          </p:nvCxnSpPr>
          <p:spPr>
            <a:xfrm flipV="1">
              <a:off x="2399656" y="1487918"/>
              <a:ext cx="2278181" cy="11548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DBA110-5EDF-48BC-8EA9-03BAE1D0A7C1}"/>
                </a:ext>
              </a:extLst>
            </p:cNvPr>
            <p:cNvSpPr/>
            <p:nvPr/>
          </p:nvSpPr>
          <p:spPr>
            <a:xfrm>
              <a:off x="1314769" y="2642758"/>
              <a:ext cx="2169774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Reacquisition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31D7D2-F8ED-4673-BE1A-33CC6AB6A45D}"/>
                </a:ext>
              </a:extLst>
            </p:cNvPr>
            <p:cNvSpPr/>
            <p:nvPr/>
          </p:nvSpPr>
          <p:spPr>
            <a:xfrm>
              <a:off x="4677837" y="1109802"/>
              <a:ext cx="148900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Standby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9C4753B9-1D35-4FD9-B39B-C9211E4882F5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0800000">
              <a:off x="3484544" y="3020874"/>
              <a:ext cx="3875594" cy="59333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CA179D8E-9B20-488D-8ECA-A0C0D3908A9B}"/>
                </a:ext>
              </a:extLst>
            </p:cNvPr>
            <p:cNvCxnSpPr>
              <a:cxnSpLocks/>
              <a:stCxn id="26" idx="3"/>
              <a:endCxn id="29" idx="0"/>
            </p:cNvCxnSpPr>
            <p:nvPr/>
          </p:nvCxnSpPr>
          <p:spPr>
            <a:xfrm flipV="1">
              <a:off x="2231624" y="1109802"/>
              <a:ext cx="3190713" cy="30334"/>
            </a:xfrm>
            <a:prstGeom prst="bentConnector4">
              <a:avLst>
                <a:gd name="adj1" fmla="val 38333"/>
                <a:gd name="adj2" fmla="val 2348681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26">
            <a:extLst>
              <a:ext uri="{FF2B5EF4-FFF2-40B4-BE49-F238E27FC236}">
                <a16:creationId xmlns:a16="http://schemas.microsoft.com/office/drawing/2014/main" id="{4A638289-F933-425C-8CBE-C0B8C31AF991}"/>
              </a:ext>
            </a:extLst>
          </p:cNvPr>
          <p:cNvSpPr txBox="1"/>
          <p:nvPr/>
        </p:nvSpPr>
        <p:spPr>
          <a:xfrm>
            <a:off x="9068089" y="2782294"/>
            <a:ext cx="1562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Standby formation acquired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21DE0C-8061-4495-AC35-3082315B46BE}"/>
              </a:ext>
            </a:extLst>
          </p:cNvPr>
          <p:cNvCxnSpPr>
            <a:cxnSpLocks/>
          </p:cNvCxnSpPr>
          <p:nvPr/>
        </p:nvCxnSpPr>
        <p:spPr>
          <a:xfrm>
            <a:off x="6871920" y="2021599"/>
            <a:ext cx="2493455" cy="43792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26">
            <a:extLst>
              <a:ext uri="{FF2B5EF4-FFF2-40B4-BE49-F238E27FC236}">
                <a16:creationId xmlns:a16="http://schemas.microsoft.com/office/drawing/2014/main" id="{E2560203-9315-4D80-875E-E2F88C0323CA}"/>
              </a:ext>
            </a:extLst>
          </p:cNvPr>
          <p:cNvSpPr txBox="1"/>
          <p:nvPr/>
        </p:nvSpPr>
        <p:spPr>
          <a:xfrm>
            <a:off x="7390003" y="1982418"/>
            <a:ext cx="174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Modes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28A55345-DC0A-4584-A830-D0681F756F55}"/>
              </a:ext>
            </a:extLst>
          </p:cNvPr>
          <p:cNvSpPr txBox="1"/>
          <p:nvPr/>
        </p:nvSpPr>
        <p:spPr>
          <a:xfrm>
            <a:off x="5126890" y="2067998"/>
            <a:ext cx="174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DE36A7-C0E4-4BC1-9A41-3C01077BBA4A}"/>
              </a:ext>
            </a:extLst>
          </p:cNvPr>
          <p:cNvGrpSpPr/>
          <p:nvPr/>
        </p:nvGrpSpPr>
        <p:grpSpPr>
          <a:xfrm>
            <a:off x="8873591" y="191117"/>
            <a:ext cx="3666300" cy="2178289"/>
            <a:chOff x="300992" y="139422"/>
            <a:chExt cx="4132211" cy="217828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4464FC-B7EC-46B2-9D34-011374C58A96}"/>
                </a:ext>
              </a:extLst>
            </p:cNvPr>
            <p:cNvGrpSpPr/>
            <p:nvPr/>
          </p:nvGrpSpPr>
          <p:grpSpPr>
            <a:xfrm>
              <a:off x="300992" y="139422"/>
              <a:ext cx="4132211" cy="2178289"/>
              <a:chOff x="304667" y="139422"/>
              <a:chExt cx="2541307" cy="217828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942FA3D-621F-46F0-92EF-A4198D331D97}"/>
                  </a:ext>
                </a:extLst>
              </p:cNvPr>
              <p:cNvGrpSpPr/>
              <p:nvPr/>
            </p:nvGrpSpPr>
            <p:grpSpPr>
              <a:xfrm>
                <a:off x="304667" y="139422"/>
                <a:ext cx="2541307" cy="2178289"/>
                <a:chOff x="39450" y="5412169"/>
                <a:chExt cx="2541307" cy="1681638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4184CD4-37CB-420F-B59D-75A5312D68DE}"/>
                    </a:ext>
                  </a:extLst>
                </p:cNvPr>
                <p:cNvSpPr txBox="1"/>
                <p:nvPr/>
              </p:nvSpPr>
              <p:spPr>
                <a:xfrm>
                  <a:off x="39450" y="5412169"/>
                  <a:ext cx="2541307" cy="1681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Key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Command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Autonomous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Error/Fault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Active Collision Maneuver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Passive Relative Orbit Geometry (200 m)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Science Relative Orbit Geometry (40 m)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No Relative Orbit Geometry</a:t>
                  </a: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6A3996C-83D4-4020-947E-2EAC4ADA0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5697533"/>
                  <a:ext cx="589548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59F6F26E-527C-4793-9884-867C7A5B43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5908548"/>
                  <a:ext cx="58954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BC21135-7378-4EDB-8FCF-55E2FB587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6103897"/>
                  <a:ext cx="589548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2BFACA9-2BC4-473A-8535-77237A775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140" y="1335289"/>
                <a:ext cx="58954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95479E2-483A-4D80-9708-BCB63B532E86}"/>
                </a:ext>
              </a:extLst>
            </p:cNvPr>
            <p:cNvGrpSpPr/>
            <p:nvPr/>
          </p:nvGrpSpPr>
          <p:grpSpPr>
            <a:xfrm>
              <a:off x="3630397" y="1488001"/>
              <a:ext cx="216426" cy="749927"/>
              <a:chOff x="3630397" y="1488001"/>
              <a:chExt cx="216426" cy="7499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C0A711B-586E-4869-98F1-F5FB6A646388}"/>
                  </a:ext>
                </a:extLst>
              </p:cNvPr>
              <p:cNvSpPr/>
              <p:nvPr/>
            </p:nvSpPr>
            <p:spPr>
              <a:xfrm>
                <a:off x="3630397" y="1488001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FA363C-E81D-458C-A2FC-5A6448188EE5}"/>
                  </a:ext>
                </a:extLst>
              </p:cNvPr>
              <p:cNvSpPr/>
              <p:nvPr/>
            </p:nvSpPr>
            <p:spPr>
              <a:xfrm>
                <a:off x="3630397" y="1768095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C9A1B44-1330-4A4B-9D73-CB321076598D}"/>
                  </a:ext>
                </a:extLst>
              </p:cNvPr>
              <p:cNvSpPr/>
              <p:nvPr/>
            </p:nvSpPr>
            <p:spPr>
              <a:xfrm>
                <a:off x="3630397" y="2048190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94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77D8-FFB4-4C0C-B0AE-3358B51D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ADCS State Diagram (Previous Idea 1)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AAF05-7AA2-49E4-ACEC-30A54CCDB10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4592007"/>
            <a:ext cx="4741841" cy="1318007"/>
          </a:xfrm>
        </p:spPr>
        <p:txBody>
          <a:bodyPr anchor="t"/>
          <a:lstStyle/>
          <a:p>
            <a:r>
              <a:rPr lang="en-US" sz="1800" dirty="0"/>
              <a:t>Secondary pointing requirements</a:t>
            </a:r>
          </a:p>
          <a:p>
            <a:pPr lvl="1"/>
            <a:r>
              <a:rPr lang="en-US" sz="1400" dirty="0"/>
              <a:t>Ground station point: Solar panel to Sun</a:t>
            </a:r>
          </a:p>
          <a:p>
            <a:pPr lvl="1"/>
            <a:r>
              <a:rPr lang="en-US" sz="1400" dirty="0"/>
              <a:t>GNSS receiver point: Solar panel to Sun</a:t>
            </a:r>
          </a:p>
          <a:p>
            <a:pPr lvl="1"/>
            <a:r>
              <a:rPr lang="en-US" sz="1400" dirty="0"/>
              <a:t>Sun point: GNSS receiver to zenith</a:t>
            </a:r>
          </a:p>
          <a:p>
            <a:pPr lvl="1"/>
            <a:r>
              <a:rPr lang="en-US" sz="1400" dirty="0"/>
              <a:t>Detumble &amp; Observation: N/A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3E4753-0FED-484A-BD41-7A56811829A3}"/>
              </a:ext>
            </a:extLst>
          </p:cNvPr>
          <p:cNvGrpSpPr/>
          <p:nvPr/>
        </p:nvGrpSpPr>
        <p:grpSpPr>
          <a:xfrm>
            <a:off x="1256745" y="2569914"/>
            <a:ext cx="2897600" cy="1347357"/>
            <a:chOff x="304668" y="139421"/>
            <a:chExt cx="2008480" cy="134735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CC79B5E-82A9-4806-A944-BA7312708AEC}"/>
                </a:ext>
              </a:extLst>
            </p:cNvPr>
            <p:cNvGrpSpPr/>
            <p:nvPr/>
          </p:nvGrpSpPr>
          <p:grpSpPr>
            <a:xfrm>
              <a:off x="304668" y="139421"/>
              <a:ext cx="2008480" cy="1347357"/>
              <a:chOff x="39451" y="5412169"/>
              <a:chExt cx="2008480" cy="104015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EC4108-A759-4D87-BDED-D8549B97732A}"/>
                  </a:ext>
                </a:extLst>
              </p:cNvPr>
              <p:cNvSpPr txBox="1"/>
              <p:nvPr/>
            </p:nvSpPr>
            <p:spPr>
              <a:xfrm>
                <a:off x="39451" y="5412169"/>
                <a:ext cx="2008480" cy="10401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Key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Command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Autonomous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Error/Fault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Active Collision Maneuver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B24FA4C-20AC-4362-8443-23CCD718E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55" y="5697533"/>
                <a:ext cx="589548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495F2CD-1704-483E-AD6C-34F0DF3B1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55" y="5908548"/>
                <a:ext cx="58954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A260E8A-7F9E-42F8-B868-E7CC282F4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55" y="6103897"/>
                <a:ext cx="58954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D1C5EB-B3DB-4C92-AF71-0AC6BEDB6587}"/>
                </a:ext>
              </a:extLst>
            </p:cNvPr>
            <p:cNvCxnSpPr>
              <a:cxnSpLocks/>
            </p:cNvCxnSpPr>
            <p:nvPr/>
          </p:nvCxnSpPr>
          <p:spPr>
            <a:xfrm>
              <a:off x="1622140" y="1335289"/>
              <a:ext cx="5895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D5904882-8965-4432-A52B-2016075301E5}"/>
              </a:ext>
            </a:extLst>
          </p:cNvPr>
          <p:cNvSpPr txBox="1">
            <a:spLocks/>
          </p:cNvSpPr>
          <p:nvPr/>
        </p:nvSpPr>
        <p:spPr>
          <a:xfrm>
            <a:off x="6406000" y="4597160"/>
            <a:ext cx="5648980" cy="1665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Possible topics to discuss </a:t>
            </a:r>
          </a:p>
          <a:p>
            <a:pPr lvl="1"/>
            <a:r>
              <a:rPr lang="en-US" sz="1400" dirty="0">
                <a:solidFill>
                  <a:srgbClr val="00B0F0"/>
                </a:solidFill>
              </a:rPr>
              <a:t>Combine Detumble and Sun point modes?</a:t>
            </a:r>
          </a:p>
          <a:p>
            <a:pPr lvl="1"/>
            <a:r>
              <a:rPr lang="en-US" sz="1400" dirty="0">
                <a:solidFill>
                  <a:srgbClr val="00B0F0"/>
                </a:solidFill>
              </a:rPr>
              <a:t>Simplify transition between Ground station point &amp; GNSS receiver point modes?</a:t>
            </a:r>
          </a:p>
          <a:p>
            <a:pPr lvl="1"/>
            <a:r>
              <a:rPr lang="en-US" sz="1400" dirty="0">
                <a:solidFill>
                  <a:srgbClr val="00B0F0"/>
                </a:solidFill>
              </a:rPr>
              <a:t>Trigger conditions?</a:t>
            </a:r>
          </a:p>
          <a:p>
            <a:pPr lvl="1"/>
            <a:r>
              <a:rPr lang="en-US" sz="1400" dirty="0">
                <a:solidFill>
                  <a:srgbClr val="00B0F0"/>
                </a:solidFill>
              </a:rPr>
              <a:t>Any other things…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B699FD9-9D97-4572-977E-4E2C93B32211}"/>
              </a:ext>
            </a:extLst>
          </p:cNvPr>
          <p:cNvGrpSpPr/>
          <p:nvPr/>
        </p:nvGrpSpPr>
        <p:grpSpPr>
          <a:xfrm>
            <a:off x="3193316" y="1475649"/>
            <a:ext cx="7904890" cy="2700160"/>
            <a:chOff x="915840" y="2012274"/>
            <a:chExt cx="7904890" cy="270016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1BC5242-DB89-47BD-9B94-BB17E3C99B3C}"/>
                </a:ext>
              </a:extLst>
            </p:cNvPr>
            <p:cNvGrpSpPr/>
            <p:nvPr/>
          </p:nvGrpSpPr>
          <p:grpSpPr>
            <a:xfrm>
              <a:off x="915840" y="2012274"/>
              <a:ext cx="7904890" cy="2700160"/>
              <a:chOff x="1024897" y="2138109"/>
              <a:chExt cx="7904890" cy="270016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77B3A26-2AC1-41F8-8A2E-7360AB36BB5A}"/>
                  </a:ext>
                </a:extLst>
              </p:cNvPr>
              <p:cNvGrpSpPr/>
              <p:nvPr/>
            </p:nvGrpSpPr>
            <p:grpSpPr>
              <a:xfrm>
                <a:off x="4535555" y="2329755"/>
                <a:ext cx="3555444" cy="2508514"/>
                <a:chOff x="5620683" y="-12677"/>
                <a:chExt cx="6500970" cy="3668719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D2D4A60-D61C-4160-9A8A-C574111BF53B}"/>
                    </a:ext>
                  </a:extLst>
                </p:cNvPr>
                <p:cNvSpPr/>
                <p:nvPr/>
              </p:nvSpPr>
              <p:spPr>
                <a:xfrm>
                  <a:off x="10245559" y="-12677"/>
                  <a:ext cx="1652581" cy="756231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GNSS Receiver Point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4F7046D2-6869-46AD-97E6-5463D2A88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1680" y="581974"/>
                  <a:ext cx="2933879" cy="21614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9E8A3085-9A76-4251-B73B-961B366C3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11680" y="181405"/>
                  <a:ext cx="2933879" cy="1678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3F5658-7C3F-4638-9940-58F171087D22}"/>
                    </a:ext>
                  </a:extLst>
                </p:cNvPr>
                <p:cNvSpPr/>
                <p:nvPr/>
              </p:nvSpPr>
              <p:spPr>
                <a:xfrm>
                  <a:off x="10062502" y="2899810"/>
                  <a:ext cx="2059151" cy="756232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Observation </a:t>
                  </a:r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9DFDE9F-6FF0-430D-8AE3-289A6E22D05B}"/>
                    </a:ext>
                  </a:extLst>
                </p:cNvPr>
                <p:cNvCxnSpPr>
                  <a:cxnSpLocks/>
                  <a:stCxn id="5" idx="2"/>
                  <a:endCxn id="8" idx="0"/>
                </p:cNvCxnSpPr>
                <p:nvPr/>
              </p:nvCxnSpPr>
              <p:spPr>
                <a:xfrm>
                  <a:off x="11071851" y="743555"/>
                  <a:ext cx="20226" cy="21562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694362D-3433-4295-933C-352D4B77DCC0}"/>
                    </a:ext>
                  </a:extLst>
                </p:cNvPr>
                <p:cNvSpPr/>
                <p:nvPr/>
              </p:nvSpPr>
              <p:spPr>
                <a:xfrm>
                  <a:off x="5620683" y="2137913"/>
                  <a:ext cx="1894870" cy="756232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50" b="1" dirty="0">
                      <a:solidFill>
                        <a:prstClr val="black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Sun Point</a:t>
                  </a: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EC27008-E645-4B96-BC0C-2C05E36D8880}"/>
                    </a:ext>
                  </a:extLst>
                </p:cNvPr>
                <p:cNvSpPr/>
                <p:nvPr/>
              </p:nvSpPr>
              <p:spPr>
                <a:xfrm>
                  <a:off x="5822680" y="4111"/>
                  <a:ext cx="1489001" cy="756231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Ground Station Point</a:t>
                  </a:r>
                </a:p>
              </p:txBody>
            </p:sp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70650AE4-4801-41DE-86DD-A485F737DEAF}"/>
                    </a:ext>
                  </a:extLst>
                </p:cNvPr>
                <p:cNvCxnSpPr>
                  <a:cxnSpLocks/>
                  <a:stCxn id="10" idx="0"/>
                  <a:endCxn id="11" idx="2"/>
                </p:cNvCxnSpPr>
                <p:nvPr/>
              </p:nvCxnSpPr>
              <p:spPr>
                <a:xfrm rot="16200000" flipV="1">
                  <a:off x="5878866" y="1448658"/>
                  <a:ext cx="1377570" cy="938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F52A479-3C83-476F-BA07-ECB5343158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1726" y="2581572"/>
                <a:ext cx="1264303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19EE06F-CD36-4531-87BA-D6D2B46CC183}"/>
                  </a:ext>
                </a:extLst>
              </p:cNvPr>
              <p:cNvCxnSpPr>
                <a:cxnSpLocks/>
                <a:stCxn id="11" idx="3"/>
                <a:endCxn id="5" idx="1"/>
              </p:cNvCxnSpPr>
              <p:nvPr/>
            </p:nvCxnSpPr>
            <p:spPr>
              <a:xfrm flipV="1">
                <a:off x="5460378" y="2588295"/>
                <a:ext cx="1604567" cy="114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0CA1DB-F05D-4F60-B9EE-FD5FFA784C5F}"/>
                  </a:ext>
                </a:extLst>
              </p:cNvPr>
              <p:cNvSpPr/>
              <p:nvPr/>
            </p:nvSpPr>
            <p:spPr>
              <a:xfrm>
                <a:off x="2345401" y="2340657"/>
                <a:ext cx="1036323" cy="51707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Detumble 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F97FF2C-5824-40C1-84DD-C37605A8ACE3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2796450" y="2875326"/>
                <a:ext cx="1739105" cy="11834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71">
                <a:extLst>
                  <a:ext uri="{FF2B5EF4-FFF2-40B4-BE49-F238E27FC236}">
                    <a16:creationId xmlns:a16="http://schemas.microsoft.com/office/drawing/2014/main" id="{8DCFFFFA-C20C-4EBB-A6AD-62A98D974F82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rot="10800000">
                <a:off x="2776525" y="2849354"/>
                <a:ext cx="4188305" cy="1730377"/>
              </a:xfrm>
              <a:prstGeom prst="bentConnector3">
                <a:avLst>
                  <a:gd name="adj1" fmla="val 100074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43DD627-3F43-44F3-AEC8-A3BAE63BF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488" y="2882677"/>
                <a:ext cx="0" cy="9175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21F51B1-3B66-4776-B326-E46B26FA663F}"/>
                  </a:ext>
                </a:extLst>
              </p:cNvPr>
              <p:cNvCxnSpPr>
                <a:cxnSpLocks/>
                <a:stCxn id="5" idx="2"/>
                <a:endCxn id="10" idx="3"/>
              </p:cNvCxnSpPr>
              <p:nvPr/>
            </p:nvCxnSpPr>
            <p:spPr>
              <a:xfrm flipH="1">
                <a:off x="5571878" y="2846834"/>
                <a:ext cx="1944974" cy="12119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Elbow Connector 71">
                <a:extLst>
                  <a:ext uri="{FF2B5EF4-FFF2-40B4-BE49-F238E27FC236}">
                    <a16:creationId xmlns:a16="http://schemas.microsoft.com/office/drawing/2014/main" id="{949D1E14-73ED-49E3-8501-A2E09EBE1602}"/>
                  </a:ext>
                </a:extLst>
              </p:cNvPr>
              <p:cNvCxnSpPr>
                <a:cxnSpLocks/>
                <a:stCxn id="5" idx="0"/>
                <a:endCxn id="22" idx="0"/>
              </p:cNvCxnSpPr>
              <p:nvPr/>
            </p:nvCxnSpPr>
            <p:spPr>
              <a:xfrm rot="16200000" flipH="1" flipV="1">
                <a:off x="5184757" y="8561"/>
                <a:ext cx="10902" cy="4653289"/>
              </a:xfrm>
              <a:prstGeom prst="bentConnector3">
                <a:avLst>
                  <a:gd name="adj1" fmla="val -2096863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80A80C45-C5AA-4C2A-ACB2-6C54C682035E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2776525" y="4058777"/>
                <a:ext cx="17590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96D2FAC-D209-43D0-A114-D9232ADC0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870" y="2588295"/>
                <a:ext cx="8505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F16B6BD-D340-4F41-BA57-F999FB18AB1D}"/>
                  </a:ext>
                </a:extLst>
              </p:cNvPr>
              <p:cNvSpPr txBox="1"/>
              <p:nvPr/>
            </p:nvSpPr>
            <p:spPr>
              <a:xfrm>
                <a:off x="1024897" y="2138109"/>
                <a:ext cx="961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Spacecraft Separation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481F54-2EE8-496E-8CA9-51FFB8AEA255}"/>
                  </a:ext>
                </a:extLst>
              </p:cNvPr>
              <p:cNvSpPr txBox="1"/>
              <p:nvPr/>
            </p:nvSpPr>
            <p:spPr>
              <a:xfrm>
                <a:off x="5236065" y="2843559"/>
                <a:ext cx="776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Standby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5F0564C-0ECB-4639-BFE2-9A65FFC80713}"/>
                  </a:ext>
                </a:extLst>
              </p:cNvPr>
              <p:cNvSpPr txBox="1"/>
              <p:nvPr/>
            </p:nvSpPr>
            <p:spPr>
              <a:xfrm>
                <a:off x="7968758" y="2311296"/>
                <a:ext cx="9610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Transfer/ Science/ Escape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3D40249-9352-4200-BAAD-B873B9066538}"/>
                  </a:ext>
                </a:extLst>
              </p:cNvPr>
              <p:cNvSpPr txBox="1"/>
              <p:nvPr/>
            </p:nvSpPr>
            <p:spPr>
              <a:xfrm>
                <a:off x="4717630" y="4290496"/>
                <a:ext cx="776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Charge</a:t>
                </a: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E7A80FF-3EAF-43B3-AB2E-FD6E3D06AF0F}"/>
                </a:ext>
              </a:extLst>
            </p:cNvPr>
            <p:cNvSpPr txBox="1"/>
            <p:nvPr/>
          </p:nvSpPr>
          <p:spPr>
            <a:xfrm>
              <a:off x="3008411" y="2711266"/>
              <a:ext cx="7763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Safe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CEAB6-AE53-47EB-9439-DC98BBDCE3E9}"/>
              </a:ext>
            </a:extLst>
          </p:cNvPr>
          <p:cNvSpPr/>
          <p:nvPr/>
        </p:nvSpPr>
        <p:spPr>
          <a:xfrm>
            <a:off x="8180819" y="6167007"/>
            <a:ext cx="903813" cy="5170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228414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664B-B794-4642-8865-3DDAC1E2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ADCS State Diagram (Previous Idea 2)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D447C-E7A0-4DA7-B5AE-42599DB5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" y="1315474"/>
            <a:ext cx="10972440" cy="3977280"/>
          </a:xfrm>
        </p:spPr>
        <p:txBody>
          <a:bodyPr/>
          <a:lstStyle/>
          <a:p>
            <a:r>
              <a:rPr lang="en-US" dirty="0"/>
              <a:t>Based on BCT Bus Modes and Transitions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196082-BAE2-4681-9343-2B37BF4A8146}"/>
              </a:ext>
            </a:extLst>
          </p:cNvPr>
          <p:cNvGrpSpPr/>
          <p:nvPr/>
        </p:nvGrpSpPr>
        <p:grpSpPr>
          <a:xfrm>
            <a:off x="154266" y="5149881"/>
            <a:ext cx="1759029" cy="1070358"/>
            <a:chOff x="39451" y="5412169"/>
            <a:chExt cx="1449169" cy="826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73FD19-1A70-4AB4-B9FC-6365B4D5EC82}"/>
                </a:ext>
              </a:extLst>
            </p:cNvPr>
            <p:cNvSpPr txBox="1"/>
            <p:nvPr/>
          </p:nvSpPr>
          <p:spPr>
            <a:xfrm>
              <a:off x="39451" y="5412169"/>
              <a:ext cx="1449169" cy="826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Autonomous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Error/Fault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9DB4DB-DAB1-4ED4-8E9E-BF3474EBBA18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5697533"/>
              <a:ext cx="58954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1317-3747-44F1-B65C-B42EB0729200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5908548"/>
              <a:ext cx="589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21A83A-819B-49F8-B124-8A9BFD6332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6103897"/>
              <a:ext cx="5895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33530AA-7C22-473F-9995-68A5EEAEB7B7}"/>
              </a:ext>
            </a:extLst>
          </p:cNvPr>
          <p:cNvGrpSpPr/>
          <p:nvPr/>
        </p:nvGrpSpPr>
        <p:grpSpPr>
          <a:xfrm>
            <a:off x="3570435" y="2370560"/>
            <a:ext cx="6643109" cy="3223260"/>
            <a:chOff x="1523519" y="1984666"/>
            <a:chExt cx="6643109" cy="32232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C6604-540E-42F1-B45F-ADC56D71156B}"/>
                </a:ext>
              </a:extLst>
            </p:cNvPr>
            <p:cNvGrpSpPr/>
            <p:nvPr/>
          </p:nvGrpSpPr>
          <p:grpSpPr>
            <a:xfrm>
              <a:off x="1523519" y="1984666"/>
              <a:ext cx="6643109" cy="3223260"/>
              <a:chOff x="2286678" y="2311296"/>
              <a:chExt cx="6643109" cy="322326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614837-A491-49BE-A886-99DA439FCA76}"/>
                  </a:ext>
                </a:extLst>
              </p:cNvPr>
              <p:cNvGrpSpPr/>
              <p:nvPr/>
            </p:nvGrpSpPr>
            <p:grpSpPr>
              <a:xfrm>
                <a:off x="4535555" y="2329755"/>
                <a:ext cx="3555444" cy="3204801"/>
                <a:chOff x="5620683" y="-12677"/>
                <a:chExt cx="6500970" cy="468704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41167EF-F226-403E-A5E6-6E4F4DC75107}"/>
                    </a:ext>
                  </a:extLst>
                </p:cNvPr>
                <p:cNvSpPr/>
                <p:nvPr/>
              </p:nvSpPr>
              <p:spPr>
                <a:xfrm>
                  <a:off x="10245559" y="-12677"/>
                  <a:ext cx="1652581" cy="756231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UHF Downlink</a:t>
                  </a: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D5F11D5-FF56-41C0-A14B-5CA34C798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11680" y="316364"/>
                  <a:ext cx="2933879" cy="1678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785B3E1-F257-433B-9306-5B6592955C65}"/>
                    </a:ext>
                  </a:extLst>
                </p:cNvPr>
                <p:cNvSpPr/>
                <p:nvPr/>
              </p:nvSpPr>
              <p:spPr>
                <a:xfrm>
                  <a:off x="10062502" y="3918137"/>
                  <a:ext cx="2059151" cy="756232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Observation </a:t>
                  </a: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6F99C65B-0AC3-451F-8042-9AAC8EA5649B}"/>
                    </a:ext>
                  </a:extLst>
                </p:cNvPr>
                <p:cNvCxnSpPr>
                  <a:cxnSpLocks/>
                  <a:endCxn id="40" idx="0"/>
                </p:cNvCxnSpPr>
                <p:nvPr/>
              </p:nvCxnSpPr>
              <p:spPr>
                <a:xfrm>
                  <a:off x="11081628" y="3483626"/>
                  <a:ext cx="10450" cy="43451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28B1E36-5872-431E-9EC5-917F0A618782}"/>
                    </a:ext>
                  </a:extLst>
                </p:cNvPr>
                <p:cNvSpPr/>
                <p:nvPr/>
              </p:nvSpPr>
              <p:spPr>
                <a:xfrm>
                  <a:off x="5620683" y="2137913"/>
                  <a:ext cx="1894870" cy="756232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Sun Safe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9B524A7-263F-4BBA-BE22-579FB8BE42DD}"/>
                    </a:ext>
                  </a:extLst>
                </p:cNvPr>
                <p:cNvSpPr/>
                <p:nvPr/>
              </p:nvSpPr>
              <p:spPr>
                <a:xfrm>
                  <a:off x="5822680" y="4111"/>
                  <a:ext cx="1489001" cy="756231"/>
                </a:xfrm>
                <a:prstGeom prst="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Standby&amp; Charge</a:t>
                  </a:r>
                </a:p>
              </p:txBody>
            </p:sp>
            <p:cxnSp>
              <p:nvCxnSpPr>
                <p:cNvPr id="44" name="Connector: Elbow 43">
                  <a:extLst>
                    <a:ext uri="{FF2B5EF4-FFF2-40B4-BE49-F238E27FC236}">
                      <a16:creationId xmlns:a16="http://schemas.microsoft.com/office/drawing/2014/main" id="{07E3CF70-F73B-49B6-A8B4-81393D293C6C}"/>
                    </a:ext>
                  </a:extLst>
                </p:cNvPr>
                <p:cNvCxnSpPr>
                  <a:cxnSpLocks/>
                  <a:stCxn id="42" idx="0"/>
                  <a:endCxn id="43" idx="2"/>
                </p:cNvCxnSpPr>
                <p:nvPr/>
              </p:nvCxnSpPr>
              <p:spPr>
                <a:xfrm rot="16200000" flipV="1">
                  <a:off x="5878866" y="1448658"/>
                  <a:ext cx="1377570" cy="938"/>
                </a:xfrm>
                <a:prstGeom prst="bentConnector3">
                  <a:avLst>
                    <a:gd name="adj1" fmla="val 50000"/>
                  </a:avLst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EBFB58E-7A21-4E75-8C87-540468AB04FD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3323001" y="2581572"/>
                <a:ext cx="1323030" cy="1762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67BC49-56D1-4964-B014-3694D14545B4}"/>
                  </a:ext>
                </a:extLst>
              </p:cNvPr>
              <p:cNvSpPr/>
              <p:nvPr/>
            </p:nvSpPr>
            <p:spPr>
              <a:xfrm>
                <a:off x="2286678" y="2340657"/>
                <a:ext cx="1036323" cy="51707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Survival 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49A654D-7B8D-4526-A895-C0915A309C7B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2796450" y="2875326"/>
                <a:ext cx="1739105" cy="11834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71">
                <a:extLst>
                  <a:ext uri="{FF2B5EF4-FFF2-40B4-BE49-F238E27FC236}">
                    <a16:creationId xmlns:a16="http://schemas.microsoft.com/office/drawing/2014/main" id="{4DC895BE-A3AD-4899-92A4-D1B7A9ABAD5A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 rot="10800000">
                <a:off x="2804841" y="2857737"/>
                <a:ext cx="4159993" cy="2435061"/>
              </a:xfrm>
              <a:prstGeom prst="bentConnector2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29EB232-AEAD-489E-9CBE-88FA09605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4488" y="2882677"/>
                <a:ext cx="0" cy="917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5E2709F-FA84-4CB0-8198-B2C597EEF904}"/>
                  </a:ext>
                </a:extLst>
              </p:cNvPr>
              <p:cNvCxnSpPr>
                <a:cxnSpLocks/>
                <a:stCxn id="37" idx="2"/>
                <a:endCxn id="42" idx="3"/>
              </p:cNvCxnSpPr>
              <p:nvPr/>
            </p:nvCxnSpPr>
            <p:spPr>
              <a:xfrm flipH="1">
                <a:off x="5571878" y="2846834"/>
                <a:ext cx="1944974" cy="121194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71">
                <a:extLst>
                  <a:ext uri="{FF2B5EF4-FFF2-40B4-BE49-F238E27FC236}">
                    <a16:creationId xmlns:a16="http://schemas.microsoft.com/office/drawing/2014/main" id="{0CD89D4E-34ED-41D4-AA77-64848DDD144E}"/>
                  </a:ext>
                </a:extLst>
              </p:cNvPr>
              <p:cNvCxnSpPr>
                <a:cxnSpLocks/>
                <a:stCxn id="37" idx="0"/>
                <a:endCxn id="25" idx="0"/>
              </p:cNvCxnSpPr>
              <p:nvPr/>
            </p:nvCxnSpPr>
            <p:spPr>
              <a:xfrm rot="16200000" flipH="1" flipV="1">
                <a:off x="5155395" y="-20800"/>
                <a:ext cx="10902" cy="4712012"/>
              </a:xfrm>
              <a:prstGeom prst="bentConnector3">
                <a:avLst>
                  <a:gd name="adj1" fmla="val -2096863"/>
                </a:avLst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7EE4BC1-99D8-4E57-9E20-6F20823116FD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2776525" y="4058776"/>
                <a:ext cx="1759030" cy="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51AF535-0F21-439F-A463-E614A0DCE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6160" y="4317315"/>
                <a:ext cx="709869" cy="5516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F1A1A7-EC59-4E28-844F-C056AA5A0CC4}"/>
                  </a:ext>
                </a:extLst>
              </p:cNvPr>
              <p:cNvSpPr txBox="1"/>
              <p:nvPr/>
            </p:nvSpPr>
            <p:spPr>
              <a:xfrm>
                <a:off x="3009454" y="4729571"/>
                <a:ext cx="961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Spacecraft Separation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2E7781-CEB9-4BED-81FE-3C52E9CA9139}"/>
                  </a:ext>
                </a:extLst>
              </p:cNvPr>
              <p:cNvSpPr txBox="1"/>
              <p:nvPr/>
            </p:nvSpPr>
            <p:spPr>
              <a:xfrm>
                <a:off x="7968758" y="2311296"/>
                <a:ext cx="9610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B53F89-D390-44F5-94F7-40B0C9F5A89A}"/>
                </a:ext>
              </a:extLst>
            </p:cNvPr>
            <p:cNvSpPr/>
            <p:nvPr/>
          </p:nvSpPr>
          <p:spPr>
            <a:xfrm>
              <a:off x="6298743" y="3040128"/>
              <a:ext cx="903813" cy="134214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Maneuver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(Transfer/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Escape/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Science)</a:t>
              </a: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E7C01A-A1FA-40C8-81A7-F1E8ADCD7351}"/>
                </a:ext>
              </a:extLst>
            </p:cNvPr>
            <p:cNvCxnSpPr>
              <a:cxnSpLocks/>
              <a:stCxn id="45" idx="1"/>
              <a:endCxn id="42" idx="3"/>
            </p:cNvCxnSpPr>
            <p:nvPr/>
          </p:nvCxnSpPr>
          <p:spPr>
            <a:xfrm flipH="1">
              <a:off x="4808719" y="3711199"/>
              <a:ext cx="1490024" cy="209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88E2E1-4E8F-4AB6-8B7B-1241BD5B1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2499" y="4240865"/>
              <a:ext cx="424624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33CDB61-C5D0-476C-828D-7B412255C1FB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 flipV="1">
              <a:off x="4697219" y="2273143"/>
              <a:ext cx="1601524" cy="828717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ubtitle 2">
            <a:extLst>
              <a:ext uri="{FF2B5EF4-FFF2-40B4-BE49-F238E27FC236}">
                <a16:creationId xmlns:a16="http://schemas.microsoft.com/office/drawing/2014/main" id="{66196849-7EC2-40DA-BA39-751F8F84A981}"/>
              </a:ext>
            </a:extLst>
          </p:cNvPr>
          <p:cNvSpPr txBox="1">
            <a:spLocks/>
          </p:cNvSpPr>
          <p:nvPr/>
        </p:nvSpPr>
        <p:spPr>
          <a:xfrm>
            <a:off x="7703785" y="1504501"/>
            <a:ext cx="4402552" cy="1318007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Primary/Secondary pointing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161929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E5C7-0809-4877-A5E7-D8BE75D6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GNSS Receiver Point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C22D-4F6A-483D-9A65-DB023817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GNSS Receiver must be ±15</a:t>
            </a:r>
            <a:r>
              <a:rPr lang="en-US" baseline="30000" dirty="0"/>
              <a:t>o</a:t>
            </a:r>
            <a:r>
              <a:rPr lang="en-US" dirty="0"/>
              <a:t> of the zenith direction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secondary pointing requirement to maximize power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8D91-F420-469E-914F-0EEB787A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ADCS Modes – Observation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C39A3-6976-43A8-B53C-32F2CF413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frames</a:t>
            </a:r>
          </a:p>
          <a:p>
            <a:pPr lvl="1"/>
            <a:r>
              <a:rPr lang="en-US" dirty="0"/>
              <a:t>Earth Sun frame (ESF)</a:t>
            </a:r>
          </a:p>
          <a:p>
            <a:pPr lvl="1"/>
            <a:r>
              <a:rPr lang="en-US" dirty="0"/>
              <a:t>Radial Tangential Normal (RTN) frame</a:t>
            </a:r>
          </a:p>
          <a:p>
            <a:pPr lvl="1"/>
            <a:r>
              <a:rPr lang="en-US" dirty="0"/>
              <a:t>Detector S/C (DSC) frame</a:t>
            </a:r>
          </a:p>
          <a:p>
            <a:pPr lvl="1"/>
            <a:r>
              <a:rPr lang="en-US" dirty="0"/>
              <a:t>Optics S/C (OSC) frame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9D255-A551-4835-873D-305B2ECEBEC8}"/>
              </a:ext>
            </a:extLst>
          </p:cNvPr>
          <p:cNvGrpSpPr/>
          <p:nvPr/>
        </p:nvGrpSpPr>
        <p:grpSpPr>
          <a:xfrm>
            <a:off x="5283584" y="1509488"/>
            <a:ext cx="6695888" cy="4202007"/>
            <a:chOff x="5365230" y="1939486"/>
            <a:chExt cx="6695888" cy="4202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362A2A-181A-481B-90B2-DF80E4ED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912" t="18802" r="6623" b="33483"/>
            <a:stretch/>
          </p:blipFill>
          <p:spPr>
            <a:xfrm>
              <a:off x="11358277" y="4024372"/>
              <a:ext cx="702841" cy="2117121"/>
            </a:xfrm>
            <a:prstGeom prst="rect">
              <a:avLst/>
            </a:prstGeom>
          </p:spPr>
        </p:pic>
        <p:pic>
          <p:nvPicPr>
            <p:cNvPr id="6" name="Picture 5" descr="Chart, diagram&#10;&#10;Description automatically generated">
              <a:extLst>
                <a:ext uri="{FF2B5EF4-FFF2-40B4-BE49-F238E27FC236}">
                  <a16:creationId xmlns:a16="http://schemas.microsoft.com/office/drawing/2014/main" id="{6B38168F-805E-40A3-8C71-8FBA2198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31132">
              <a:off x="6855414" y="2716968"/>
              <a:ext cx="2949031" cy="24124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7FB0D6-93A7-4106-BC81-84BDC40056FC}"/>
                    </a:ext>
                  </a:extLst>
                </p:cNvPr>
                <p:cNvSpPr txBox="1"/>
                <p:nvPr/>
              </p:nvSpPr>
              <p:spPr>
                <a:xfrm>
                  <a:off x="11084125" y="3784062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𝐑𝐓𝐍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2AB1B7-B58C-4638-AC57-B73C5A5A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4125" y="3784062"/>
                  <a:ext cx="541020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9294A6-D55B-401E-A43B-6B6F43A15B0A}"/>
                    </a:ext>
                  </a:extLst>
                </p:cNvPr>
                <p:cNvSpPr txBox="1"/>
                <p:nvPr/>
              </p:nvSpPr>
              <p:spPr>
                <a:xfrm>
                  <a:off x="10583152" y="4271020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𝐑𝐓𝐍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7FFF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42777E-D61B-426A-98DD-C7B0951928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152" y="4271020"/>
                  <a:ext cx="54102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0D230E6-93DC-4CD5-BC5D-C0DB37FE8CAD}"/>
                    </a:ext>
                  </a:extLst>
                </p:cNvPr>
                <p:cNvSpPr txBox="1"/>
                <p:nvPr/>
              </p:nvSpPr>
              <p:spPr>
                <a:xfrm>
                  <a:off x="10486959" y="5289811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𝐑𝐓𝐍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031F3A-6A36-47FC-916B-8997B180E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959" y="5289811"/>
                  <a:ext cx="54102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FD749B-98D2-4158-BBBC-5D5368B0F3B3}"/>
                </a:ext>
              </a:extLst>
            </p:cNvPr>
            <p:cNvSpPr/>
            <p:nvPr/>
          </p:nvSpPr>
          <p:spPr>
            <a:xfrm>
              <a:off x="11281199" y="4125645"/>
              <a:ext cx="170842" cy="2907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95A5B1-8EF0-4BBE-91E4-6A1FDE58DA5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V="1">
              <a:off x="11358277" y="4125645"/>
              <a:ext cx="8343" cy="95728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6431AB-7FE7-478D-A953-4580C603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90508" y="4578797"/>
              <a:ext cx="375238" cy="508993"/>
            </a:xfrm>
            <a:prstGeom prst="straightConnector1">
              <a:avLst/>
            </a:prstGeom>
            <a:ln w="38100">
              <a:solidFill>
                <a:srgbClr val="007F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49E2C2F-9475-436D-A558-A5617A96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7680" y="5078393"/>
              <a:ext cx="667194" cy="2193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F3D034-321C-4E6A-B5B4-1A8F27289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42" r="91926" b="49841"/>
            <a:stretch/>
          </p:blipFill>
          <p:spPr>
            <a:xfrm rot="1547607">
              <a:off x="5365230" y="1939486"/>
              <a:ext cx="780233" cy="6474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864A3AE-67C7-4EF4-97C7-E857448CFBE8}"/>
                    </a:ext>
                  </a:extLst>
                </p:cNvPr>
                <p:cNvSpPr txBox="1"/>
                <p:nvPr/>
              </p:nvSpPr>
              <p:spPr>
                <a:xfrm>
                  <a:off x="10940500" y="1971008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𝐄𝐒𝐅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7FFF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492492-BD72-42B4-82AF-543C498BC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0500" y="1971008"/>
                  <a:ext cx="54102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BE9301A-D00B-4576-9B4A-D57EACBA730A}"/>
                    </a:ext>
                  </a:extLst>
                </p:cNvPr>
                <p:cNvSpPr txBox="1"/>
                <p:nvPr/>
              </p:nvSpPr>
              <p:spPr>
                <a:xfrm>
                  <a:off x="10506458" y="2688745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𝐄𝐒𝐅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681A90-1337-4E2B-AF01-B15DB9D6E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6458" y="2688745"/>
                  <a:ext cx="54102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AA38A0-E357-4D8B-8F40-95E8ABC2CC80}"/>
                    </a:ext>
                  </a:extLst>
                </p:cNvPr>
                <p:cNvSpPr txBox="1"/>
                <p:nvPr/>
              </p:nvSpPr>
              <p:spPr>
                <a:xfrm>
                  <a:off x="11488524" y="2617886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𝐄𝐒𝐅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B3CB8B-87BD-4A2C-B245-119B6F3CA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8524" y="2617886"/>
                  <a:ext cx="541020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61946DD-0B99-4C72-8247-FD015ACAFAF6}"/>
                    </a:ext>
                  </a:extLst>
                </p:cNvPr>
                <p:cNvSpPr txBox="1"/>
                <p:nvPr/>
              </p:nvSpPr>
              <p:spPr>
                <a:xfrm>
                  <a:off x="10259708" y="2291377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(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𝐭𝐨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𝐒𝐮𝐧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5C99E80-A12A-498E-BCF5-F4B65FF68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708" y="2291377"/>
                  <a:ext cx="541020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30337" r="-23596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FB0589-AC96-4613-8ED2-8255CDF69B21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11211010" y="2278785"/>
              <a:ext cx="0" cy="668250"/>
            </a:xfrm>
            <a:prstGeom prst="straightConnector1">
              <a:avLst/>
            </a:prstGeom>
            <a:ln w="38100">
              <a:solidFill>
                <a:srgbClr val="007F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541F077-E634-4C84-B166-4CDBAD08DC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2760" y="2667000"/>
              <a:ext cx="559839" cy="2684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6F5927F-C482-4BFF-937E-E92D501C7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1485" y="2575560"/>
              <a:ext cx="403775" cy="3693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ADE286-A9E5-4264-988B-1D8C648BB2BE}"/>
                </a:ext>
              </a:extLst>
            </p:cNvPr>
            <p:cNvCxnSpPr>
              <a:cxnSpLocks/>
            </p:cNvCxnSpPr>
            <p:nvPr/>
          </p:nvCxnSpPr>
          <p:spPr>
            <a:xfrm>
              <a:off x="6076707" y="2426456"/>
              <a:ext cx="5281570" cy="2656477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9BE218-A36F-45CD-8868-FAD5F8C67230}"/>
                </a:ext>
              </a:extLst>
            </p:cNvPr>
            <p:cNvGrpSpPr/>
            <p:nvPr/>
          </p:nvGrpSpPr>
          <p:grpSpPr>
            <a:xfrm>
              <a:off x="7684627" y="2158759"/>
              <a:ext cx="481524" cy="834688"/>
              <a:chOff x="6366367" y="3827539"/>
              <a:chExt cx="481524" cy="834688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72F134-2DFE-4E09-8DF9-7892B36D9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193" y="4068834"/>
                <a:ext cx="469698" cy="24356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B94C5EC-77A9-49F4-9E60-200235B426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66367" y="3827539"/>
                <a:ext cx="404446" cy="24614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619C0DD-DC10-4D47-8380-4C567AA3F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4222" y="4068188"/>
                <a:ext cx="0" cy="594039"/>
              </a:xfrm>
              <a:prstGeom prst="straightConnector1">
                <a:avLst/>
              </a:prstGeom>
              <a:ln w="38100">
                <a:solidFill>
                  <a:srgbClr val="007F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FE91361-3933-4DA7-B07E-BDFE78EC6FF4}"/>
                </a:ext>
              </a:extLst>
            </p:cNvPr>
            <p:cNvGrpSpPr/>
            <p:nvPr/>
          </p:nvGrpSpPr>
          <p:grpSpPr>
            <a:xfrm>
              <a:off x="9615806" y="3413383"/>
              <a:ext cx="945514" cy="596874"/>
              <a:chOff x="8145146" y="4106803"/>
              <a:chExt cx="945514" cy="59687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6661936-C989-4116-A188-F4158087C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5418" y="4115047"/>
                <a:ext cx="525242" cy="2740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D578490-203E-4A80-B537-15981370F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6210" y="4109638"/>
                <a:ext cx="0" cy="594039"/>
              </a:xfrm>
              <a:prstGeom prst="straightConnector1">
                <a:avLst/>
              </a:prstGeom>
              <a:ln w="38100">
                <a:solidFill>
                  <a:srgbClr val="007FFF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CB151A0-8813-4DBA-A000-1E646BDA10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146" y="4106803"/>
                <a:ext cx="435436" cy="31768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CC3953-9711-4511-966C-A4D951CB1308}"/>
                    </a:ext>
                  </a:extLst>
                </p:cNvPr>
                <p:cNvSpPr txBox="1"/>
                <p:nvPr/>
              </p:nvSpPr>
              <p:spPr>
                <a:xfrm>
                  <a:off x="10371720" y="3327380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𝐃𝐒𝐂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BF8FB1-9B7B-4862-B04D-F7B756110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1720" y="3327380"/>
                  <a:ext cx="54102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74F7C21-72AC-4050-9397-E019C23871CF}"/>
                    </a:ext>
                  </a:extLst>
                </p:cNvPr>
                <p:cNvSpPr txBox="1"/>
                <p:nvPr/>
              </p:nvSpPr>
              <p:spPr>
                <a:xfrm>
                  <a:off x="10041449" y="3731066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𝐃𝐒𝐂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7FFF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22CAE78-C826-417B-B3C3-01A06E1D2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1449" y="3731066"/>
                  <a:ext cx="54102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02658A7-1A27-465A-8AD2-825D68E36B0B}"/>
                    </a:ext>
                  </a:extLst>
                </p:cNvPr>
                <p:cNvSpPr txBox="1"/>
                <p:nvPr/>
              </p:nvSpPr>
              <p:spPr>
                <a:xfrm>
                  <a:off x="9414148" y="3225395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𝐃𝐒𝐂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0E273EF-6057-4925-9ED4-2A819544A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148" y="3225395"/>
                  <a:ext cx="541020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0375DDE-CCF1-45B3-BA34-082D686E98F1}"/>
                    </a:ext>
                  </a:extLst>
                </p:cNvPr>
                <p:cNvSpPr txBox="1"/>
                <p:nvPr/>
              </p:nvSpPr>
              <p:spPr>
                <a:xfrm>
                  <a:off x="8097416" y="1951890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𝐎𝐒𝐂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8068DEC-9C46-46CD-A1E3-8BBEBEA768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416" y="1951890"/>
                  <a:ext cx="54102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6A02F6C-285F-4B18-8007-EF0C1C4F64A8}"/>
                    </a:ext>
                  </a:extLst>
                </p:cNvPr>
                <p:cNvSpPr txBox="1"/>
                <p:nvPr/>
              </p:nvSpPr>
              <p:spPr>
                <a:xfrm>
                  <a:off x="7661358" y="2638375"/>
                  <a:ext cx="5410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7FFF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𝐎𝐒𝐂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solidFill>
                      <a:srgbClr val="007FFF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9C76C6C-D914-4265-A017-669B02255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358" y="2638375"/>
                  <a:ext cx="54102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C9CF3BA-D723-4CF7-BA8D-7C522EC5A7CB}"/>
                    </a:ext>
                  </a:extLst>
                </p:cNvPr>
                <p:cNvSpPr txBox="1"/>
                <p:nvPr/>
              </p:nvSpPr>
              <p:spPr>
                <a:xfrm>
                  <a:off x="8150859" y="2421610"/>
                  <a:ext cx="54102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sz="14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𝐎𝐒𝐂</m:t>
                            </m:r>
                          </m:sub>
                        </m:sSub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7CBE58E-2E45-45D7-A3D3-AAF482D7E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859" y="2421610"/>
                  <a:ext cx="541020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19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EEBEB32-9F56-4B72-94EF-D9AEC13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7590080" y="3911623"/>
              <a:ext cx="1604848" cy="91064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7D915C-F223-44F0-81BA-557CA1321902}"/>
                </a:ext>
              </a:extLst>
            </p:cNvPr>
            <p:cNvSpPr txBox="1"/>
            <p:nvPr/>
          </p:nvSpPr>
          <p:spPr>
            <a:xfrm rot="1774952">
              <a:off x="7893459" y="4115743"/>
              <a:ext cx="1162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682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17AB0-E707-47DA-9D14-2262EDFF7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3488"/>
          <a:stretch/>
        </p:blipFill>
        <p:spPr>
          <a:xfrm>
            <a:off x="74428" y="16610"/>
            <a:ext cx="10749516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EAB7-262E-438F-8335-3F67B820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Maneuver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44A8-22EF-4F40-A6D0-F85CE2142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maneuver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LVLH frame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01B69-B624-433C-B7E3-9DD4A6238B39}"/>
              </a:ext>
            </a:extLst>
          </p:cNvPr>
          <p:cNvSpPr txBox="1"/>
          <p:nvPr/>
        </p:nvSpPr>
        <p:spPr>
          <a:xfrm>
            <a:off x="6653271" y="1273043"/>
            <a:ext cx="5518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Axis definitions</a:t>
            </a:r>
          </a:p>
          <a:p>
            <a:r>
              <a:rPr lang="en-US" dirty="0"/>
              <a:t>R – Aligned with position vector from earth’s center</a:t>
            </a:r>
          </a:p>
          <a:p>
            <a:r>
              <a:rPr lang="en-US" dirty="0"/>
              <a:t>N – Aligned with orbit angular momentum vector</a:t>
            </a:r>
          </a:p>
          <a:p>
            <a:r>
              <a:rPr lang="en-US" dirty="0"/>
              <a:t>T – Completes right-handed triad (nominally near velocity direction)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B64C82-9B31-4832-82FC-4EE78C3D3F98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3968066"/>
            <a:ext cx="1292119" cy="108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CAB7E7-7977-4038-A692-56ED68D32A2F}"/>
              </a:ext>
            </a:extLst>
          </p:cNvPr>
          <p:cNvCxnSpPr>
            <a:cxnSpLocks/>
          </p:cNvCxnSpPr>
          <p:nvPr/>
        </p:nvCxnSpPr>
        <p:spPr>
          <a:xfrm flipV="1">
            <a:off x="9521719" y="2838130"/>
            <a:ext cx="0" cy="1238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4DBF8-8090-4E5B-82EF-9D886740A6D8}"/>
              </a:ext>
            </a:extLst>
          </p:cNvPr>
          <p:cNvCxnSpPr>
            <a:cxnSpLocks/>
          </p:cNvCxnSpPr>
          <p:nvPr/>
        </p:nvCxnSpPr>
        <p:spPr>
          <a:xfrm flipH="1">
            <a:off x="8628611" y="4074114"/>
            <a:ext cx="893108" cy="596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13EB05-CEDD-46D4-BFDF-E49F411E12B8}"/>
              </a:ext>
            </a:extLst>
          </p:cNvPr>
          <p:cNvSpPr txBox="1"/>
          <p:nvPr/>
        </p:nvSpPr>
        <p:spPr>
          <a:xfrm>
            <a:off x="9295453" y="2489786"/>
            <a:ext cx="45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374C9-DB6C-4B85-B603-231D57142C66}"/>
              </a:ext>
            </a:extLst>
          </p:cNvPr>
          <p:cNvSpPr txBox="1"/>
          <p:nvPr/>
        </p:nvSpPr>
        <p:spPr>
          <a:xfrm>
            <a:off x="8202840" y="4591871"/>
            <a:ext cx="45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C41BC-00F2-4FF2-A4B8-0AA943CC3486}"/>
              </a:ext>
            </a:extLst>
          </p:cNvPr>
          <p:cNvSpPr txBox="1"/>
          <p:nvPr/>
        </p:nvSpPr>
        <p:spPr>
          <a:xfrm>
            <a:off x="7836680" y="3783400"/>
            <a:ext cx="45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pic>
        <p:nvPicPr>
          <p:cNvPr id="11" name="Picture 2" descr="Kepler gets $5M to launch a network of football-sized IoT network  satellites | TechCrunch">
            <a:extLst>
              <a:ext uri="{FF2B5EF4-FFF2-40B4-BE49-F238E27FC236}">
                <a16:creationId xmlns:a16="http://schemas.microsoft.com/office/drawing/2014/main" id="{4CFB5F90-FE7A-40B9-A8F6-C190A7418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72" t="9726" r="21902" b="8842"/>
          <a:stretch/>
        </p:blipFill>
        <p:spPr bwMode="auto">
          <a:xfrm>
            <a:off x="9184536" y="3698816"/>
            <a:ext cx="674365" cy="6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063DDF5-E725-418B-A759-99DE7B55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299" y="4697713"/>
            <a:ext cx="2038840" cy="202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AEE11F5-1A40-4267-93F1-2C6395162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69154"/>
              </p:ext>
            </p:extLst>
          </p:nvPr>
        </p:nvGraphicFramePr>
        <p:xfrm>
          <a:off x="724451" y="2311186"/>
          <a:ext cx="531222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444">
                  <a:extLst>
                    <a:ext uri="{9D8B030D-6E8A-4147-A177-3AD203B41FA5}">
                      <a16:colId xmlns:a16="http://schemas.microsoft.com/office/drawing/2014/main" val="990854184"/>
                    </a:ext>
                  </a:extLst>
                </a:gridCol>
                <a:gridCol w="1062444">
                  <a:extLst>
                    <a:ext uri="{9D8B030D-6E8A-4147-A177-3AD203B41FA5}">
                      <a16:colId xmlns:a16="http://schemas.microsoft.com/office/drawing/2014/main" val="833213458"/>
                    </a:ext>
                  </a:extLst>
                </a:gridCol>
                <a:gridCol w="1062444">
                  <a:extLst>
                    <a:ext uri="{9D8B030D-6E8A-4147-A177-3AD203B41FA5}">
                      <a16:colId xmlns:a16="http://schemas.microsoft.com/office/drawing/2014/main" val="641620538"/>
                    </a:ext>
                  </a:extLst>
                </a:gridCol>
                <a:gridCol w="1062444">
                  <a:extLst>
                    <a:ext uri="{9D8B030D-6E8A-4147-A177-3AD203B41FA5}">
                      <a16:colId xmlns:a16="http://schemas.microsoft.com/office/drawing/2014/main" val="314170915"/>
                    </a:ext>
                  </a:extLst>
                </a:gridCol>
                <a:gridCol w="1062444">
                  <a:extLst>
                    <a:ext uri="{9D8B030D-6E8A-4147-A177-3AD203B41FA5}">
                      <a16:colId xmlns:a16="http://schemas.microsoft.com/office/drawing/2014/main" val="2473447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Time (s)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760.2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31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R 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-0.2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599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T 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-0.2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90079"/>
                  </a:ext>
                </a:extLst>
              </a:tr>
              <a:tr h="30787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N 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-0.2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93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285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944496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Orbit Parameters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484416"/>
            <a:ext cx="9927720" cy="4554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Altitude: 550km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Sun-synchronous inclination: 97.4</a:t>
            </a:r>
            <a:r>
              <a:rPr lang="en-U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</a:t>
            </a:r>
            <a:endParaRPr lang="en-US" sz="3200" spc="-1" baseline="30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  <a:ea typeface="Tahoma"/>
            </a:endParaRPr>
          </a:p>
          <a:p>
            <a:pPr marL="228600" indent="-2278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Nominal Epoch: 3/21/2024</a:t>
            </a:r>
          </a:p>
          <a:p>
            <a:pPr marL="228600" indent="-2278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LTAN: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9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AM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Tahoma"/>
            </a:endParaRPr>
          </a:p>
          <a:p>
            <a:pPr marL="685800" lvl="1" indent="-2278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ahoma"/>
              </a:rPr>
              <a:t>In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ahoma"/>
              </a:rPr>
              <a:t>put parameter: RAAN 315</a:t>
            </a:r>
            <a:r>
              <a:rPr lang="en-US" sz="2800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8D59D2F-C96A-4FA5-991B-420C57A28C6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354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7C84-7A86-4BC8-80E8-38720862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ADCS Modes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F549-A425-449C-B723-7DA62EE03BEB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endParaRPr lang="en-US" dirty="0"/>
          </a:p>
          <a:p>
            <a:endParaRPr lang="en-US" dirty="0"/>
          </a:p>
          <a:p>
            <a:r>
              <a:rPr lang="en-US" sz="4000" dirty="0"/>
              <a:t>Detumble</a:t>
            </a:r>
          </a:p>
          <a:p>
            <a:r>
              <a:rPr lang="en-US" sz="4000" dirty="0"/>
              <a:t>Sun point (Standby)</a:t>
            </a:r>
          </a:p>
          <a:p>
            <a:r>
              <a:rPr lang="en-US" sz="4000" dirty="0"/>
              <a:t>Ground station point (Communication)</a:t>
            </a:r>
          </a:p>
          <a:p>
            <a:r>
              <a:rPr lang="en-US" sz="4000" dirty="0"/>
              <a:t>GNSS receiver point (Maneuver)</a:t>
            </a:r>
          </a:p>
          <a:p>
            <a:r>
              <a:rPr lang="en-US" sz="4000" dirty="0"/>
              <a:t>Observation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**Momentum unloading by torque rods is default</a:t>
            </a:r>
          </a:p>
          <a:p>
            <a:pPr marL="0" indent="0">
              <a:buNone/>
            </a:pPr>
            <a:r>
              <a:rPr lang="en-US" sz="2000" dirty="0"/>
              <a:t>**Sun pointing is the secondary requirement in the Ground station point and GNSS receiver point modes 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3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664B-B794-4642-8865-3DDAC1E2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ADCS State Diagram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D447C-E7A0-4DA7-B5AE-42599DB5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" y="1315474"/>
            <a:ext cx="10972440" cy="3977280"/>
          </a:xfrm>
        </p:spPr>
        <p:txBody>
          <a:bodyPr/>
          <a:lstStyle/>
          <a:p>
            <a:r>
              <a:rPr lang="en-US" dirty="0"/>
              <a:t>Based on BCT Bus Modes and Transitions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196082-BAE2-4681-9343-2B37BF4A8146}"/>
              </a:ext>
            </a:extLst>
          </p:cNvPr>
          <p:cNvGrpSpPr/>
          <p:nvPr/>
        </p:nvGrpSpPr>
        <p:grpSpPr>
          <a:xfrm>
            <a:off x="120398" y="4540278"/>
            <a:ext cx="1759029" cy="1070358"/>
            <a:chOff x="39451" y="5412169"/>
            <a:chExt cx="1449169" cy="8263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73FD19-1A70-4AB4-B9FC-6365B4D5EC82}"/>
                </a:ext>
              </a:extLst>
            </p:cNvPr>
            <p:cNvSpPr txBox="1"/>
            <p:nvPr/>
          </p:nvSpPr>
          <p:spPr>
            <a:xfrm>
              <a:off x="39451" y="5412169"/>
              <a:ext cx="1449169" cy="8263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Autonomous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Error/Fault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9DB4DB-DAB1-4ED4-8E9E-BF3474EBBA18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5697533"/>
              <a:ext cx="58954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1317-3747-44F1-B65C-B42EB0729200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5908548"/>
              <a:ext cx="589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21A83A-819B-49F8-B124-8A9BFD633251}"/>
                </a:ext>
              </a:extLst>
            </p:cNvPr>
            <p:cNvCxnSpPr>
              <a:cxnSpLocks/>
            </p:cNvCxnSpPr>
            <p:nvPr/>
          </p:nvCxnSpPr>
          <p:spPr>
            <a:xfrm>
              <a:off x="829155" y="6103897"/>
              <a:ext cx="5895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ubtitle 2">
            <a:extLst>
              <a:ext uri="{FF2B5EF4-FFF2-40B4-BE49-F238E27FC236}">
                <a16:creationId xmlns:a16="http://schemas.microsoft.com/office/drawing/2014/main" id="{66196849-7EC2-40DA-BA39-751F8F84A981}"/>
              </a:ext>
            </a:extLst>
          </p:cNvPr>
          <p:cNvSpPr txBox="1">
            <a:spLocks/>
          </p:cNvSpPr>
          <p:nvPr/>
        </p:nvSpPr>
        <p:spPr>
          <a:xfrm>
            <a:off x="7443408" y="2137104"/>
            <a:ext cx="4705660" cy="2678397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Primary/Secondary pointing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Standby</a:t>
            </a:r>
          </a:p>
          <a:p>
            <a:pPr lvl="1"/>
            <a:r>
              <a:rPr lang="en-US" sz="1600" dirty="0"/>
              <a:t>Primary pointing: Solar panel to Sun</a:t>
            </a:r>
          </a:p>
          <a:p>
            <a:pPr lvl="1"/>
            <a:r>
              <a:rPr lang="en-US" sz="1600" dirty="0"/>
              <a:t>Secondary pointing: GNSS receiver to zenith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UHF Downlink</a:t>
            </a:r>
          </a:p>
          <a:p>
            <a:pPr lvl="1"/>
            <a:r>
              <a:rPr lang="en-US" sz="1600" dirty="0"/>
              <a:t>Primary pointing: UHF antenna to nadir</a:t>
            </a:r>
          </a:p>
          <a:p>
            <a:pPr lvl="1"/>
            <a:r>
              <a:rPr lang="en-US" sz="1600" dirty="0"/>
              <a:t>Secondary pointing: Solar panel to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Maneuver</a:t>
            </a:r>
          </a:p>
          <a:p>
            <a:pPr lvl="1"/>
            <a:r>
              <a:rPr lang="en-US" sz="1600" dirty="0"/>
              <a:t>Primary pointing: GNSS receiver to zenith</a:t>
            </a:r>
          </a:p>
          <a:p>
            <a:pPr lvl="1"/>
            <a:r>
              <a:rPr lang="en-US" sz="1600" dirty="0"/>
              <a:t>Secondary pointing: Solar panel to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Observation</a:t>
            </a:r>
          </a:p>
          <a:p>
            <a:pPr lvl="1"/>
            <a:r>
              <a:rPr lang="en-US" sz="1600"/>
              <a:t>Primary pointing: </a:t>
            </a:r>
            <a:r>
              <a:rPr lang="en-US" sz="1600" dirty="0"/>
              <a:t>Boresight to Sun</a:t>
            </a:r>
          </a:p>
          <a:p>
            <a:pPr lvl="1"/>
            <a:r>
              <a:rPr lang="en-US" sz="1600" dirty="0"/>
              <a:t>Inertial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174062-D884-4ABA-A648-3FA848C1B8E4}"/>
              </a:ext>
            </a:extLst>
          </p:cNvPr>
          <p:cNvGrpSpPr/>
          <p:nvPr/>
        </p:nvGrpSpPr>
        <p:grpSpPr>
          <a:xfrm>
            <a:off x="937484" y="1902277"/>
            <a:ext cx="7599650" cy="3437541"/>
            <a:chOff x="2613894" y="2156279"/>
            <a:chExt cx="7599650" cy="343754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33530AA-7C22-473F-9995-68A5EEAEB7B7}"/>
                </a:ext>
              </a:extLst>
            </p:cNvPr>
            <p:cNvGrpSpPr/>
            <p:nvPr/>
          </p:nvGrpSpPr>
          <p:grpSpPr>
            <a:xfrm>
              <a:off x="2613894" y="2156279"/>
              <a:ext cx="7599650" cy="3437541"/>
              <a:chOff x="566978" y="1770385"/>
              <a:chExt cx="7599650" cy="343754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6AC6604-540E-42F1-B45F-ADC56D71156B}"/>
                  </a:ext>
                </a:extLst>
              </p:cNvPr>
              <p:cNvGrpSpPr/>
              <p:nvPr/>
            </p:nvGrpSpPr>
            <p:grpSpPr>
              <a:xfrm>
                <a:off x="566978" y="1770385"/>
                <a:ext cx="7599650" cy="3437541"/>
                <a:chOff x="1330137" y="2097015"/>
                <a:chExt cx="7599650" cy="3437541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B614837-A491-49BE-A886-99DA439FCA76}"/>
                    </a:ext>
                  </a:extLst>
                </p:cNvPr>
                <p:cNvGrpSpPr/>
                <p:nvPr/>
              </p:nvGrpSpPr>
              <p:grpSpPr>
                <a:xfrm>
                  <a:off x="3356597" y="2329755"/>
                  <a:ext cx="4095691" cy="3204801"/>
                  <a:chOff x="3465011" y="-12677"/>
                  <a:chExt cx="7488785" cy="4687046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41167EF-F226-403E-A5E6-6E4F4DC75107}"/>
                      </a:ext>
                    </a:extLst>
                  </p:cNvPr>
                  <p:cNvSpPr/>
                  <p:nvPr/>
                </p:nvSpPr>
                <p:spPr>
                  <a:xfrm>
                    <a:off x="9301215" y="-12677"/>
                    <a:ext cx="1652581" cy="756231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UHF Downlink</a:t>
                    </a: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5D5F11D5-FF56-41C0-A14B-5CA34C79889B}"/>
                      </a:ext>
                    </a:extLst>
                  </p:cNvPr>
                  <p:cNvCxnSpPr>
                    <a:cxnSpLocks/>
                    <a:stCxn id="37" idx="1"/>
                    <a:endCxn id="43" idx="3"/>
                  </p:cNvCxnSpPr>
                  <p:nvPr/>
                </p:nvCxnSpPr>
                <p:spPr>
                  <a:xfrm flipH="1">
                    <a:off x="7311681" y="365438"/>
                    <a:ext cx="1989534" cy="16788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1785B3E1-F257-433B-9306-5B6592955C65}"/>
                      </a:ext>
                    </a:extLst>
                  </p:cNvPr>
                  <p:cNvSpPr/>
                  <p:nvPr/>
                </p:nvSpPr>
                <p:spPr>
                  <a:xfrm>
                    <a:off x="5537665" y="3918137"/>
                    <a:ext cx="2059151" cy="756232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Observation </a:t>
                    </a:r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6F99C65B-0AC3-451F-8042-9AAC8EA5649B}"/>
                      </a:ext>
                    </a:extLst>
                  </p:cNvPr>
                  <p:cNvCxnSpPr>
                    <a:cxnSpLocks/>
                    <a:stCxn id="45" idx="2"/>
                    <a:endCxn id="40" idx="0"/>
                  </p:cNvCxnSpPr>
                  <p:nvPr/>
                </p:nvCxnSpPr>
                <p:spPr>
                  <a:xfrm flipH="1">
                    <a:off x="6567241" y="3338278"/>
                    <a:ext cx="223" cy="579859"/>
                  </a:xfrm>
                  <a:prstGeom prst="straightConnector1">
                    <a:avLst/>
                  </a:prstGeom>
                  <a:ln w="38100">
                    <a:solidFill>
                      <a:srgbClr val="00B05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9B524A7-263F-4BBA-BE22-579FB8BE42DD}"/>
                      </a:ext>
                    </a:extLst>
                  </p:cNvPr>
                  <p:cNvSpPr/>
                  <p:nvPr/>
                </p:nvSpPr>
                <p:spPr>
                  <a:xfrm>
                    <a:off x="5822680" y="4111"/>
                    <a:ext cx="1489001" cy="756231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Standby</a:t>
                    </a:r>
                  </a:p>
                </p:txBody>
              </p:sp>
              <p:cxnSp>
                <p:nvCxnSpPr>
                  <p:cNvPr id="44" name="Connector: Elbow 43">
                    <a:extLst>
                      <a:ext uri="{FF2B5EF4-FFF2-40B4-BE49-F238E27FC236}">
                        <a16:creationId xmlns:a16="http://schemas.microsoft.com/office/drawing/2014/main" id="{07E3CF70-F73B-49B6-A8B4-81393D293C6C}"/>
                      </a:ext>
                    </a:extLst>
                  </p:cNvPr>
                  <p:cNvCxnSpPr>
                    <a:cxnSpLocks/>
                    <a:stCxn id="36" idx="3"/>
                    <a:endCxn id="43" idx="1"/>
                  </p:cNvCxnSpPr>
                  <p:nvPr/>
                </p:nvCxnSpPr>
                <p:spPr>
                  <a:xfrm flipV="1">
                    <a:off x="3465011" y="382226"/>
                    <a:ext cx="2357669" cy="2046"/>
                  </a:xfrm>
                  <a:prstGeom prst="bentConnector3">
                    <a:avLst>
                      <a:gd name="adj1" fmla="val 50000"/>
                    </a:avLst>
                  </a:prstGeom>
                  <a:ln w="3810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EBFB58E-7A21-4E75-8C87-540468AB04FD}"/>
                    </a:ext>
                  </a:extLst>
                </p:cNvPr>
                <p:cNvCxnSpPr>
                  <a:cxnSpLocks/>
                  <a:stCxn id="37" idx="2"/>
                  <a:endCxn id="38" idx="0"/>
                </p:cNvCxnSpPr>
                <p:nvPr/>
              </p:nvCxnSpPr>
              <p:spPr>
                <a:xfrm>
                  <a:off x="7000382" y="2846833"/>
                  <a:ext cx="16933" cy="84772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71">
                  <a:extLst>
                    <a:ext uri="{FF2B5EF4-FFF2-40B4-BE49-F238E27FC236}">
                      <a16:creationId xmlns:a16="http://schemas.microsoft.com/office/drawing/2014/main" id="{4DC895BE-A3AD-4899-92A4-D1B7A9ABAD5A}"/>
                    </a:ext>
                  </a:extLst>
                </p:cNvPr>
                <p:cNvCxnSpPr>
                  <a:cxnSpLocks/>
                  <a:stCxn id="45" idx="1"/>
                  <a:endCxn id="36" idx="2"/>
                </p:cNvCxnSpPr>
                <p:nvPr/>
              </p:nvCxnSpPr>
              <p:spPr>
                <a:xfrm rot="10800000">
                  <a:off x="2838436" y="2859712"/>
                  <a:ext cx="1763016" cy="1090213"/>
                </a:xfrm>
                <a:prstGeom prst="bentConnector2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29EB232-AEAD-489E-9CBE-88FA09605A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48209" y="2702738"/>
                  <a:ext cx="1294648" cy="1856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Elbow Connector 71">
                  <a:extLst>
                    <a:ext uri="{FF2B5EF4-FFF2-40B4-BE49-F238E27FC236}">
                      <a16:creationId xmlns:a16="http://schemas.microsoft.com/office/drawing/2014/main" id="{0CD89D4E-34ED-41D4-AA77-64848DDD144E}"/>
                    </a:ext>
                  </a:extLst>
                </p:cNvPr>
                <p:cNvCxnSpPr>
                  <a:cxnSpLocks/>
                  <a:stCxn id="37" idx="0"/>
                  <a:endCxn id="36" idx="0"/>
                </p:cNvCxnSpPr>
                <p:nvPr/>
              </p:nvCxnSpPr>
              <p:spPr>
                <a:xfrm rot="16200000" flipH="1" flipV="1">
                  <a:off x="4912970" y="255220"/>
                  <a:ext cx="12877" cy="4161946"/>
                </a:xfrm>
                <a:prstGeom prst="bentConnector3">
                  <a:avLst>
                    <a:gd name="adj1" fmla="val -1775258"/>
                  </a:avLst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51AF535-0F21-439F-A463-E614A0DCE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1410" y="2599521"/>
                  <a:ext cx="836422" cy="2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AF1A1A7-EC59-4E28-844F-C056AA5A0CC4}"/>
                    </a:ext>
                  </a:extLst>
                </p:cNvPr>
                <p:cNvSpPr txBox="1"/>
                <p:nvPr/>
              </p:nvSpPr>
              <p:spPr>
                <a:xfrm>
                  <a:off x="1330137" y="2097015"/>
                  <a:ext cx="9610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Spacecraft Separation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22E7781-CEB9-4BED-81FE-3C52E9CA9139}"/>
                    </a:ext>
                  </a:extLst>
                </p:cNvPr>
                <p:cNvSpPr txBox="1"/>
                <p:nvPr/>
              </p:nvSpPr>
              <p:spPr>
                <a:xfrm>
                  <a:off x="7968758" y="2311296"/>
                  <a:ext cx="9610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1200" dirty="0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B53F89-D390-44F5-94F7-40B0C9F5A89A}"/>
                  </a:ext>
                </a:extLst>
              </p:cNvPr>
              <p:cNvSpPr/>
              <p:nvPr/>
            </p:nvSpPr>
            <p:spPr>
              <a:xfrm>
                <a:off x="3838293" y="2952223"/>
                <a:ext cx="903813" cy="134214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Maneuver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(Transfer/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Escape/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b="1" dirty="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Science)</a:t>
                </a: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33CDB61-C5D0-476C-828D-7B412255C1FB}"/>
                  </a:ext>
                </a:extLst>
              </p:cNvPr>
              <p:cNvCxnSpPr>
                <a:cxnSpLocks/>
                <a:stCxn id="45" idx="0"/>
                <a:endCxn id="43" idx="2"/>
              </p:cNvCxnSpPr>
              <p:nvPr/>
            </p:nvCxnSpPr>
            <p:spPr>
              <a:xfrm flipH="1" flipV="1">
                <a:off x="4290045" y="2531682"/>
                <a:ext cx="155" cy="42054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0CD4F5-BD62-4681-AEE4-8F3E4C0A07E0}"/>
                </a:ext>
              </a:extLst>
            </p:cNvPr>
            <p:cNvSpPr/>
            <p:nvPr/>
          </p:nvSpPr>
          <p:spPr>
            <a:xfrm>
              <a:off x="3604031" y="2401896"/>
              <a:ext cx="1036323" cy="5170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Sun Safe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44D88E5-6004-4865-A583-4192A9938914}"/>
                </a:ext>
              </a:extLst>
            </p:cNvPr>
            <p:cNvSpPr/>
            <p:nvPr/>
          </p:nvSpPr>
          <p:spPr>
            <a:xfrm>
              <a:off x="7782910" y="3753822"/>
              <a:ext cx="1036323" cy="5170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Survival 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2055083-5A68-4D7D-A83F-7BC2F40D4602}"/>
                </a:ext>
              </a:extLst>
            </p:cNvPr>
            <p:cNvCxnSpPr>
              <a:cxnSpLocks/>
              <a:stCxn id="45" idx="3"/>
              <a:endCxn id="38" idx="1"/>
            </p:cNvCxnSpPr>
            <p:nvPr/>
          </p:nvCxnSpPr>
          <p:spPr>
            <a:xfrm>
              <a:off x="6789022" y="4009188"/>
              <a:ext cx="993888" cy="31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93B2A0A-85BB-40A0-921A-A0995AEF36E3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6744136" y="2659037"/>
              <a:ext cx="1038774" cy="12088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71">
              <a:extLst>
                <a:ext uri="{FF2B5EF4-FFF2-40B4-BE49-F238E27FC236}">
                  <a16:creationId xmlns:a16="http://schemas.microsoft.com/office/drawing/2014/main" id="{DE9A72F2-852D-46DF-BCC0-AD162814E2FE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 flipH="1">
              <a:off x="5424769" y="1394599"/>
              <a:ext cx="1329267" cy="4423339"/>
            </a:xfrm>
            <a:prstGeom prst="bentConnector4">
              <a:avLst>
                <a:gd name="adj1" fmla="val -121018"/>
                <a:gd name="adj2" fmla="val 9988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Elbow Connector 71">
              <a:extLst>
                <a:ext uri="{FF2B5EF4-FFF2-40B4-BE49-F238E27FC236}">
                  <a16:creationId xmlns:a16="http://schemas.microsoft.com/office/drawing/2014/main" id="{94186B55-C851-4120-8C02-E822DC830F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417132" y="1505499"/>
              <a:ext cx="1351926" cy="4178879"/>
            </a:xfrm>
            <a:prstGeom prst="bentConnector3">
              <a:avLst>
                <a:gd name="adj1" fmla="val -107091"/>
              </a:avLst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EF89CC7-FCC5-4912-A561-4F5B5D3D99F7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V="1">
              <a:off x="6900079" y="5328293"/>
              <a:ext cx="1282456" cy="69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0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7FF9-BDC2-4775-A7F7-F567C592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GNC ConOps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0EA5-9FEC-4796-B245-FA9066B4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400" dirty="0"/>
              <a:t>Manual modes</a:t>
            </a:r>
          </a:p>
          <a:p>
            <a:pPr lvl="1"/>
            <a:r>
              <a:rPr lang="en-US" sz="2000" dirty="0"/>
              <a:t>Startup/Recovery/Decommissioning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Standby mode</a:t>
            </a:r>
          </a:p>
          <a:p>
            <a:pPr lvl="1"/>
            <a:r>
              <a:rPr lang="en-US" sz="2000" dirty="0"/>
              <a:t>Data downlink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Transfer mode</a:t>
            </a:r>
          </a:p>
          <a:p>
            <a:pPr lvl="1"/>
            <a:r>
              <a:rPr lang="en-US" sz="2000" dirty="0"/>
              <a:t>Orbit reconfiguration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Science/Observation mode</a:t>
            </a:r>
          </a:p>
          <a:p>
            <a:pPr lvl="1"/>
            <a:r>
              <a:rPr lang="en-US" sz="2000" dirty="0"/>
              <a:t>Collect science data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Escape mode</a:t>
            </a:r>
          </a:p>
          <a:p>
            <a:pPr lvl="1"/>
            <a:r>
              <a:rPr lang="en-US" sz="2000" dirty="0"/>
              <a:t>Collision avoidance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74725-852C-4098-AD6A-7414FA74BBF3}"/>
              </a:ext>
            </a:extLst>
          </p:cNvPr>
          <p:cNvGrpSpPr/>
          <p:nvPr/>
        </p:nvGrpSpPr>
        <p:grpSpPr>
          <a:xfrm>
            <a:off x="5561114" y="3021486"/>
            <a:ext cx="6576240" cy="3451129"/>
            <a:chOff x="336753" y="762019"/>
            <a:chExt cx="12024366" cy="50473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80C618-7460-45F2-A18E-7BB2947DA933}"/>
                </a:ext>
              </a:extLst>
            </p:cNvPr>
            <p:cNvCxnSpPr>
              <a:cxnSpLocks/>
              <a:stCxn id="9" idx="1"/>
              <a:endCxn id="18" idx="3"/>
            </p:cNvCxnSpPr>
            <p:nvPr/>
          </p:nvCxnSpPr>
          <p:spPr>
            <a:xfrm flipH="1">
              <a:off x="8693701" y="3467291"/>
              <a:ext cx="12862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Elbow Connector 71">
              <a:extLst>
                <a:ext uri="{FF2B5EF4-FFF2-40B4-BE49-F238E27FC236}">
                  <a16:creationId xmlns:a16="http://schemas.microsoft.com/office/drawing/2014/main" id="{32A0660A-1B5E-4FBA-987E-C331A050641A}"/>
                </a:ext>
              </a:extLst>
            </p:cNvPr>
            <p:cNvCxnSpPr>
              <a:cxnSpLocks/>
              <a:stCxn id="14" idx="1"/>
              <a:endCxn id="18" idx="3"/>
            </p:cNvCxnSpPr>
            <p:nvPr/>
          </p:nvCxnSpPr>
          <p:spPr>
            <a:xfrm rot="10800000" flipV="1">
              <a:off x="8693701" y="1518252"/>
              <a:ext cx="1286271" cy="1949039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Elbow Connector 65">
              <a:extLst>
                <a:ext uri="{FF2B5EF4-FFF2-40B4-BE49-F238E27FC236}">
                  <a16:creationId xmlns:a16="http://schemas.microsoft.com/office/drawing/2014/main" id="{C354D363-12DA-497B-96B3-204BC9E6F217}"/>
                </a:ext>
              </a:extLst>
            </p:cNvPr>
            <p:cNvCxnSpPr>
              <a:cxnSpLocks/>
              <a:stCxn id="29" idx="3"/>
              <a:endCxn id="18" idx="1"/>
            </p:cNvCxnSpPr>
            <p:nvPr/>
          </p:nvCxnSpPr>
          <p:spPr>
            <a:xfrm>
              <a:off x="6166836" y="1487918"/>
              <a:ext cx="1193294" cy="197937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DFA79F-6088-4F58-AFE0-1323995AFE24}"/>
                </a:ext>
              </a:extLst>
            </p:cNvPr>
            <p:cNvSpPr/>
            <p:nvPr/>
          </p:nvSpPr>
          <p:spPr>
            <a:xfrm>
              <a:off x="4809147" y="5032364"/>
              <a:ext cx="133357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Safe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3D9BCE-F4E2-425F-AA62-EFC951F0ADC8}"/>
                </a:ext>
              </a:extLst>
            </p:cNvPr>
            <p:cNvSpPr/>
            <p:nvPr/>
          </p:nvSpPr>
          <p:spPr>
            <a:xfrm>
              <a:off x="9979973" y="3089175"/>
              <a:ext cx="170133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Science</a:t>
              </a:r>
            </a:p>
          </p:txBody>
        </p: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5C0BD0BA-33CB-4C50-A78F-88B119B65B84}"/>
                </a:ext>
              </a:extLst>
            </p:cNvPr>
            <p:cNvSpPr txBox="1"/>
            <p:nvPr/>
          </p:nvSpPr>
          <p:spPr>
            <a:xfrm>
              <a:off x="10818452" y="2067211"/>
              <a:ext cx="1542667" cy="85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Completion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science campaign or contingency</a:t>
              </a: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188C64EC-2190-4408-A322-3CFA9417EC3E}"/>
                </a:ext>
              </a:extLst>
            </p:cNvPr>
            <p:cNvSpPr txBox="1"/>
            <p:nvPr/>
          </p:nvSpPr>
          <p:spPr>
            <a:xfrm>
              <a:off x="7298428" y="1910290"/>
              <a:ext cx="1575120" cy="103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Formation safety compromised, error, or low power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06205B-5790-413A-8970-155887A4D241}"/>
                </a:ext>
              </a:extLst>
            </p:cNvPr>
            <p:cNvCxnSpPr>
              <a:cxnSpLocks/>
            </p:cNvCxnSpPr>
            <p:nvPr/>
          </p:nvCxnSpPr>
          <p:spPr>
            <a:xfrm>
              <a:off x="5547896" y="1869780"/>
              <a:ext cx="0" cy="3162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3EFDC8-F736-4DE5-8FA2-DA272807F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486" y="1869780"/>
              <a:ext cx="0" cy="316258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7D016A-8A89-4DC3-89BD-1A9D73F2AACC}"/>
                </a:ext>
              </a:extLst>
            </p:cNvPr>
            <p:cNvSpPr/>
            <p:nvPr/>
          </p:nvSpPr>
          <p:spPr>
            <a:xfrm>
              <a:off x="9979973" y="1140136"/>
              <a:ext cx="165258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Transfer</a:t>
              </a:r>
            </a:p>
          </p:txBody>
        </p:sp>
        <p:sp>
          <p:nvSpPr>
            <p:cNvPr id="15" name="TextBox 39">
              <a:extLst>
                <a:ext uri="{FF2B5EF4-FFF2-40B4-BE49-F238E27FC236}">
                  <a16:creationId xmlns:a16="http://schemas.microsoft.com/office/drawing/2014/main" id="{CF403D5E-EE39-49BB-976C-F2DE10D71DFA}"/>
                </a:ext>
              </a:extLst>
            </p:cNvPr>
            <p:cNvSpPr txBox="1"/>
            <p:nvPr/>
          </p:nvSpPr>
          <p:spPr>
            <a:xfrm>
              <a:off x="9550224" y="2175982"/>
              <a:ext cx="1268228" cy="67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Science Formation established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72ABA2-EA88-4F8A-B363-7520713AB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717" y="1351425"/>
              <a:ext cx="3837258" cy="16964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E2CACB-92B8-48B1-81DF-2A6B52A2A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2717" y="1183253"/>
              <a:ext cx="3837258" cy="1501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762C13-26A7-45A8-A71E-90D3842D71AB}"/>
                </a:ext>
              </a:extLst>
            </p:cNvPr>
            <p:cNvSpPr/>
            <p:nvPr/>
          </p:nvSpPr>
          <p:spPr>
            <a:xfrm>
              <a:off x="7360131" y="3089175"/>
              <a:ext cx="133357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Escape</a:t>
              </a:r>
            </a:p>
          </p:txBody>
        </p:sp>
        <p:cxnSp>
          <p:nvCxnSpPr>
            <p:cNvPr id="19" name="Elbow Connector 76">
              <a:extLst>
                <a:ext uri="{FF2B5EF4-FFF2-40B4-BE49-F238E27FC236}">
                  <a16:creationId xmlns:a16="http://schemas.microsoft.com/office/drawing/2014/main" id="{691BB5A7-14E7-482C-9C7C-84D9877D84DB}"/>
                </a:ext>
              </a:extLst>
            </p:cNvPr>
            <p:cNvCxnSpPr>
              <a:stCxn id="18" idx="2"/>
              <a:endCxn id="8" idx="3"/>
            </p:cNvCxnSpPr>
            <p:nvPr/>
          </p:nvCxnSpPr>
          <p:spPr>
            <a:xfrm rot="5400000">
              <a:off x="6302281" y="3685844"/>
              <a:ext cx="1565073" cy="188419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CB8F95-40B1-4E36-9A13-A13A8CB15069}"/>
                </a:ext>
              </a:extLst>
            </p:cNvPr>
            <p:cNvSpPr/>
            <p:nvPr/>
          </p:nvSpPr>
          <p:spPr>
            <a:xfrm>
              <a:off x="9796094" y="5053087"/>
              <a:ext cx="2059152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</a:t>
              </a:r>
            </a:p>
          </p:txBody>
        </p: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id="{A1780F00-376F-402D-BF0B-D957BC00B798}"/>
                </a:ext>
              </a:extLst>
            </p:cNvPr>
            <p:cNvSpPr txBox="1"/>
            <p:nvPr/>
          </p:nvSpPr>
          <p:spPr>
            <a:xfrm>
              <a:off x="9330149" y="4060232"/>
              <a:ext cx="1598275" cy="855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Performing or completing science observation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79DE04-343F-4831-9D11-5C0888907C0D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10825671" y="3845406"/>
              <a:ext cx="4970" cy="12076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408AAE4-50FD-4BDB-95AE-B3E14E0285BE}"/>
                </a:ext>
              </a:extLst>
            </p:cNvPr>
            <p:cNvCxnSpPr>
              <a:cxnSpLocks/>
              <a:stCxn id="9" idx="0"/>
              <a:endCxn id="14" idx="2"/>
            </p:cNvCxnSpPr>
            <p:nvPr/>
          </p:nvCxnSpPr>
          <p:spPr>
            <a:xfrm flipH="1" flipV="1">
              <a:off x="10806265" y="1896367"/>
              <a:ext cx="24375" cy="11928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F19568-6A80-492C-84D4-D3A224650B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0982" y="3398989"/>
              <a:ext cx="2638760" cy="21164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25358FE-C939-4A94-8C58-9EF1ECD061A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H="1" flipV="1">
              <a:off x="2399656" y="3398989"/>
              <a:ext cx="2390088" cy="194973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5FA9ED-15BC-48AC-BFAB-0DCD0F16E322}"/>
                </a:ext>
              </a:extLst>
            </p:cNvPr>
            <p:cNvSpPr/>
            <p:nvPr/>
          </p:nvSpPr>
          <p:spPr>
            <a:xfrm>
              <a:off x="336753" y="762019"/>
              <a:ext cx="1894871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Preliminary Operations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66388B-E762-441F-A1AB-00339CDC6E37}"/>
                </a:ext>
              </a:extLst>
            </p:cNvPr>
            <p:cNvCxnSpPr>
              <a:cxnSpLocks/>
              <a:stCxn id="28" idx="0"/>
              <a:endCxn id="29" idx="1"/>
            </p:cNvCxnSpPr>
            <p:nvPr/>
          </p:nvCxnSpPr>
          <p:spPr>
            <a:xfrm flipV="1">
              <a:off x="2399656" y="1487918"/>
              <a:ext cx="2278181" cy="11548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CA3C34-4773-47BD-82E1-C6E7E3C4338C}"/>
                </a:ext>
              </a:extLst>
            </p:cNvPr>
            <p:cNvSpPr/>
            <p:nvPr/>
          </p:nvSpPr>
          <p:spPr>
            <a:xfrm>
              <a:off x="1314769" y="2642758"/>
              <a:ext cx="2169774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Reacquisition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A91FFC-0298-440F-AE05-9B5B6BC52420}"/>
                </a:ext>
              </a:extLst>
            </p:cNvPr>
            <p:cNvSpPr/>
            <p:nvPr/>
          </p:nvSpPr>
          <p:spPr>
            <a:xfrm>
              <a:off x="4677837" y="1109802"/>
              <a:ext cx="1489000" cy="75623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Standby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F06DA742-73A9-4B83-A211-23EE32ECADA3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0800000">
              <a:off x="3484544" y="3020874"/>
              <a:ext cx="3875594" cy="59333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BA465B2-364E-4837-A5AA-79F506A8AFCE}"/>
                </a:ext>
              </a:extLst>
            </p:cNvPr>
            <p:cNvCxnSpPr>
              <a:cxnSpLocks/>
              <a:stCxn id="26" idx="3"/>
              <a:endCxn id="29" idx="0"/>
            </p:cNvCxnSpPr>
            <p:nvPr/>
          </p:nvCxnSpPr>
          <p:spPr>
            <a:xfrm flipV="1">
              <a:off x="2231624" y="1109802"/>
              <a:ext cx="3190713" cy="30334"/>
            </a:xfrm>
            <a:prstGeom prst="bentConnector4">
              <a:avLst>
                <a:gd name="adj1" fmla="val 38333"/>
                <a:gd name="adj2" fmla="val 2348681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26">
            <a:extLst>
              <a:ext uri="{FF2B5EF4-FFF2-40B4-BE49-F238E27FC236}">
                <a16:creationId xmlns:a16="http://schemas.microsoft.com/office/drawing/2014/main" id="{6830EC4F-EC86-42BD-A622-CF1988B116F7}"/>
              </a:ext>
            </a:extLst>
          </p:cNvPr>
          <p:cNvSpPr txBox="1"/>
          <p:nvPr/>
        </p:nvSpPr>
        <p:spPr>
          <a:xfrm>
            <a:off x="9017755" y="3025575"/>
            <a:ext cx="1562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Standby formation acquired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C547BF-D34E-46B3-849F-BC7F6AA8F059}"/>
              </a:ext>
            </a:extLst>
          </p:cNvPr>
          <p:cNvCxnSpPr>
            <a:cxnSpLocks/>
          </p:cNvCxnSpPr>
          <p:nvPr/>
        </p:nvCxnSpPr>
        <p:spPr>
          <a:xfrm>
            <a:off x="6821586" y="2264880"/>
            <a:ext cx="2493455" cy="43792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26">
            <a:extLst>
              <a:ext uri="{FF2B5EF4-FFF2-40B4-BE49-F238E27FC236}">
                <a16:creationId xmlns:a16="http://schemas.microsoft.com/office/drawing/2014/main" id="{72EECE79-9102-4266-9CB6-67DCF5D8C1E3}"/>
              </a:ext>
            </a:extLst>
          </p:cNvPr>
          <p:cNvSpPr txBox="1"/>
          <p:nvPr/>
        </p:nvSpPr>
        <p:spPr>
          <a:xfrm>
            <a:off x="7339669" y="2225699"/>
            <a:ext cx="174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Modes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4505C53A-267E-4870-A90D-57B9C83C89B7}"/>
              </a:ext>
            </a:extLst>
          </p:cNvPr>
          <p:cNvSpPr txBox="1"/>
          <p:nvPr/>
        </p:nvSpPr>
        <p:spPr>
          <a:xfrm>
            <a:off x="5076556" y="2311279"/>
            <a:ext cx="1745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3E9408-E049-44B4-AC9A-CA17E2156340}"/>
              </a:ext>
            </a:extLst>
          </p:cNvPr>
          <p:cNvGrpSpPr/>
          <p:nvPr/>
        </p:nvGrpSpPr>
        <p:grpSpPr>
          <a:xfrm>
            <a:off x="8873591" y="191117"/>
            <a:ext cx="3666300" cy="2178289"/>
            <a:chOff x="300992" y="139422"/>
            <a:chExt cx="4132211" cy="217828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5EED79-3291-45E9-83FB-00DA810E5B81}"/>
                </a:ext>
              </a:extLst>
            </p:cNvPr>
            <p:cNvGrpSpPr/>
            <p:nvPr/>
          </p:nvGrpSpPr>
          <p:grpSpPr>
            <a:xfrm>
              <a:off x="300992" y="139422"/>
              <a:ext cx="4132211" cy="2178289"/>
              <a:chOff x="304667" y="139422"/>
              <a:chExt cx="2541307" cy="217828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6738D60-9BA6-479E-98EA-0A098744B96C}"/>
                  </a:ext>
                </a:extLst>
              </p:cNvPr>
              <p:cNvGrpSpPr/>
              <p:nvPr/>
            </p:nvGrpSpPr>
            <p:grpSpPr>
              <a:xfrm>
                <a:off x="304667" y="139422"/>
                <a:ext cx="2541307" cy="2178289"/>
                <a:chOff x="39450" y="5412169"/>
                <a:chExt cx="2541307" cy="1681638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F807700-D82F-413D-8AA3-AABFD8366FA6}"/>
                    </a:ext>
                  </a:extLst>
                </p:cNvPr>
                <p:cNvSpPr txBox="1"/>
                <p:nvPr/>
              </p:nvSpPr>
              <p:spPr>
                <a:xfrm>
                  <a:off x="39450" y="5412169"/>
                  <a:ext cx="2541307" cy="16816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Key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Command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Autonomous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Error/Fault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Active Collision Maneuver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Passive Relative Orbit Geometry (200 m)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Science Relative Orbit Geometry (40 m)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No Relative Orbit Geometry</a:t>
                  </a: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B669903-B970-450C-8262-22FB30311E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5697533"/>
                  <a:ext cx="589548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612F695-FA9A-43AB-B50A-7E82EF0E8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5908548"/>
                  <a:ext cx="58954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37EF525-846C-4C9B-BFE6-53E30DA83E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155" y="6103897"/>
                  <a:ext cx="589548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7C1F2F0-1045-4840-B9F5-72668C035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140" y="1335289"/>
                <a:ext cx="58954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D7F56A-05E9-4601-9085-6F4D5A5F6A6B}"/>
                </a:ext>
              </a:extLst>
            </p:cNvPr>
            <p:cNvGrpSpPr/>
            <p:nvPr/>
          </p:nvGrpSpPr>
          <p:grpSpPr>
            <a:xfrm>
              <a:off x="3630397" y="1488001"/>
              <a:ext cx="216426" cy="749927"/>
              <a:chOff x="3630397" y="1488001"/>
              <a:chExt cx="216426" cy="7499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B94DDA-7FC1-4440-8D38-9C79B66B3D69}"/>
                  </a:ext>
                </a:extLst>
              </p:cNvPr>
              <p:cNvSpPr/>
              <p:nvPr/>
            </p:nvSpPr>
            <p:spPr>
              <a:xfrm>
                <a:off x="3630397" y="1488001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9171371-FAA0-4334-B1D8-AF8AC52BAF23}"/>
                  </a:ext>
                </a:extLst>
              </p:cNvPr>
              <p:cNvSpPr/>
              <p:nvPr/>
            </p:nvSpPr>
            <p:spPr>
              <a:xfrm>
                <a:off x="3630397" y="1768095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A48CBD-BE7E-4502-8F82-DDEFA52C8CF4}"/>
                  </a:ext>
                </a:extLst>
              </p:cNvPr>
              <p:cNvSpPr/>
              <p:nvPr/>
            </p:nvSpPr>
            <p:spPr>
              <a:xfrm>
                <a:off x="3630397" y="2048190"/>
                <a:ext cx="216426" cy="18973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</a:p>
            </p:txBody>
          </p: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BF1FC0E4-98B6-45DA-BCA6-008C568CED00}"/>
              </a:ext>
            </a:extLst>
          </p:cNvPr>
          <p:cNvSpPr/>
          <p:nvPr/>
        </p:nvSpPr>
        <p:spPr>
          <a:xfrm>
            <a:off x="7969709" y="3256752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6DF1E3-D3CA-481A-821E-2F1DE05B636C}"/>
              </a:ext>
            </a:extLst>
          </p:cNvPr>
          <p:cNvSpPr/>
          <p:nvPr/>
        </p:nvSpPr>
        <p:spPr>
          <a:xfrm>
            <a:off x="8064300" y="5941366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0439B5F-6674-4206-97E5-59417E8A7E14}"/>
              </a:ext>
            </a:extLst>
          </p:cNvPr>
          <p:cNvSpPr/>
          <p:nvPr/>
        </p:nvSpPr>
        <p:spPr>
          <a:xfrm>
            <a:off x="8281946" y="5938919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C3CD3-10C8-41A5-90AF-7016F4AF8D76}"/>
              </a:ext>
            </a:extLst>
          </p:cNvPr>
          <p:cNvSpPr/>
          <p:nvPr/>
        </p:nvSpPr>
        <p:spPr>
          <a:xfrm>
            <a:off x="10879780" y="3280026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6B5586-2238-448C-973E-FC354926FE0C}"/>
              </a:ext>
            </a:extLst>
          </p:cNvPr>
          <p:cNvSpPr/>
          <p:nvPr/>
        </p:nvSpPr>
        <p:spPr>
          <a:xfrm>
            <a:off x="6141415" y="4307455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170AB3-8BAB-4212-894F-F2A3017D6C36}"/>
              </a:ext>
            </a:extLst>
          </p:cNvPr>
          <p:cNvSpPr/>
          <p:nvPr/>
        </p:nvSpPr>
        <p:spPr>
          <a:xfrm>
            <a:off x="9441254" y="4618598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847FCF-EB36-427F-A24D-2B75BFBEC255}"/>
              </a:ext>
            </a:extLst>
          </p:cNvPr>
          <p:cNvSpPr/>
          <p:nvPr/>
        </p:nvSpPr>
        <p:spPr>
          <a:xfrm>
            <a:off x="10885807" y="4622866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4870267-87AB-4B9F-A636-A69AD5E37E70}"/>
              </a:ext>
            </a:extLst>
          </p:cNvPr>
          <p:cNvSpPr/>
          <p:nvPr/>
        </p:nvSpPr>
        <p:spPr>
          <a:xfrm>
            <a:off x="10792634" y="5955536"/>
            <a:ext cx="192024" cy="18973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9906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E248-EE2C-482B-B283-D388AB80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BCT Bus Modes and Transitions (PDR)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CC42-B9B0-4B1A-BD63-204CBACB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" r="1490"/>
          <a:stretch/>
        </p:blipFill>
        <p:spPr>
          <a:xfrm>
            <a:off x="2818701" y="1461433"/>
            <a:ext cx="6240493" cy="47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F0E8C-1D8A-43C4-AB34-16612EF5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" t="1836" r="1176" b="1330"/>
          <a:stretch/>
        </p:blipFill>
        <p:spPr>
          <a:xfrm>
            <a:off x="95694" y="95694"/>
            <a:ext cx="11004698" cy="61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5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B8D2D6B-8BB5-4B1A-9B19-E973F785B894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39E71A-1ABA-4776-8E1E-44AC9B5C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723185"/>
            <a:ext cx="10972440" cy="1144800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822525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91716" y="42590"/>
            <a:ext cx="944496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Important Pointing Vectors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794C0F-CD3A-4EB8-A4C6-CF5C1A36B91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0031760" y="1205280"/>
            <a:ext cx="374040" cy="198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4"/>
          <p:cNvSpPr/>
          <p:nvPr/>
        </p:nvSpPr>
        <p:spPr>
          <a:xfrm rot="18900000" flipH="1">
            <a:off x="9872640" y="1276200"/>
            <a:ext cx="34164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5"/>
          <p:cNvSpPr/>
          <p:nvPr/>
        </p:nvSpPr>
        <p:spPr>
          <a:xfrm flipV="1">
            <a:off x="10042560" y="1003680"/>
            <a:ext cx="352440" cy="20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6"/>
          <p:cNvSpPr/>
          <p:nvPr/>
        </p:nvSpPr>
        <p:spPr>
          <a:xfrm>
            <a:off x="10362960" y="828360"/>
            <a:ext cx="16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10362960" y="1321200"/>
            <a:ext cx="1609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8"/>
          <p:cNvSpPr/>
          <p:nvPr/>
        </p:nvSpPr>
        <p:spPr>
          <a:xfrm>
            <a:off x="10023120" y="1557000"/>
            <a:ext cx="16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Picture 8"/>
          <p:cNvPicPr/>
          <p:nvPr/>
        </p:nvPicPr>
        <p:blipFill>
          <a:blip r:embed="rId3"/>
          <a:stretch/>
        </p:blipFill>
        <p:spPr>
          <a:xfrm>
            <a:off x="291724" y="1729080"/>
            <a:ext cx="11723760" cy="3727440"/>
          </a:xfrm>
          <a:prstGeom prst="rect">
            <a:avLst/>
          </a:prstGeom>
          <a:ln>
            <a:noFill/>
          </a:ln>
        </p:spPr>
      </p:pic>
      <p:sp>
        <p:nvSpPr>
          <p:cNvPr id="96" name="CustomShape 9"/>
          <p:cNvSpPr/>
          <p:nvPr/>
        </p:nvSpPr>
        <p:spPr>
          <a:xfrm flipV="1">
            <a:off x="6153964" y="1179360"/>
            <a:ext cx="360" cy="130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0"/>
          <p:cNvSpPr/>
          <p:nvPr/>
        </p:nvSpPr>
        <p:spPr>
          <a:xfrm>
            <a:off x="6346023" y="4012560"/>
            <a:ext cx="444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4723359" y="4628160"/>
            <a:ext cx="4446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12"/>
          <p:cNvSpPr/>
          <p:nvPr/>
        </p:nvSpPr>
        <p:spPr>
          <a:xfrm>
            <a:off x="6213325" y="2118240"/>
            <a:ext cx="4446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-Z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13"/>
          <p:cNvSpPr/>
          <p:nvPr/>
        </p:nvSpPr>
        <p:spPr>
          <a:xfrm>
            <a:off x="7775764" y="3456000"/>
            <a:ext cx="273600" cy="273600"/>
          </a:xfrm>
          <a:prstGeom prst="ellipse">
            <a:avLst/>
          </a:prstGeom>
          <a:noFill/>
          <a:ln w="28440">
            <a:solidFill>
              <a:srgbClr val="0EB01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4"/>
          <p:cNvSpPr/>
          <p:nvPr/>
        </p:nvSpPr>
        <p:spPr>
          <a:xfrm>
            <a:off x="7849924" y="3524400"/>
            <a:ext cx="136440" cy="136440"/>
          </a:xfrm>
          <a:prstGeom prst="ellipse">
            <a:avLst/>
          </a:prstGeom>
          <a:solidFill>
            <a:srgbClr val="0EB012"/>
          </a:solidFill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5"/>
          <p:cNvSpPr/>
          <p:nvPr/>
        </p:nvSpPr>
        <p:spPr>
          <a:xfrm>
            <a:off x="8973000" y="930926"/>
            <a:ext cx="109368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DSC Body Frame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17"/>
          <p:cNvSpPr/>
          <p:nvPr/>
        </p:nvSpPr>
        <p:spPr>
          <a:xfrm>
            <a:off x="6927120" y="4777784"/>
            <a:ext cx="6871680" cy="1304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pc="-1" dirty="0">
                <a:solidFill>
                  <a:srgbClr val="007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Detector Boresight Vector = [-1, 0, 0]</a:t>
            </a:r>
            <a:r>
              <a:rPr lang="en-US" spc="-1" baseline="-25000" dirty="0">
                <a:solidFill>
                  <a:srgbClr val="007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US" sz="1800" b="0" strike="noStrike" spc="-1" dirty="0">
              <a:solidFill>
                <a:srgbClr val="0EB012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50000"/>
              </a:lnSpc>
            </a:pPr>
            <a:r>
              <a:rPr lang="en-US" sz="1800" b="0" strike="noStrike" spc="-1" dirty="0">
                <a:solidFill>
                  <a:srgbClr val="0EB01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Solar Panel Normal Vector = [-sqrt(2)/2, sqrt(2)/2, 0]</a:t>
            </a:r>
            <a:r>
              <a:rPr lang="en-US" sz="1800" b="0" strike="noStrike" spc="-1" baseline="-25000" dirty="0">
                <a:solidFill>
                  <a:srgbClr val="0EB01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US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GNSS Receiver Vector = [0, 0, -1]</a:t>
            </a:r>
            <a:r>
              <a:rPr lang="en-US" spc="-1" baseline="-25000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18"/>
          <p:cNvSpPr/>
          <p:nvPr/>
        </p:nvSpPr>
        <p:spPr>
          <a:xfrm>
            <a:off x="7185364" y="3799080"/>
            <a:ext cx="2129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EB01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(out of page vector)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19"/>
          <p:cNvSpPr/>
          <p:nvPr/>
        </p:nvSpPr>
        <p:spPr>
          <a:xfrm flipH="1">
            <a:off x="4820164" y="4168440"/>
            <a:ext cx="692640" cy="46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FFF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6BB5C-D166-47C5-A561-2C4D909E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Mission Example: LightSail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5B38A-3708-44C0-9BC8-04195F242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20" y="1855379"/>
            <a:ext cx="10972800" cy="3475855"/>
          </a:xfrm>
        </p:spPr>
      </p:pic>
    </p:spTree>
    <p:extLst>
      <p:ext uri="{BB962C8B-B14F-4D97-AF65-F5344CB8AC3E}">
        <p14:creationId xmlns:p14="http://schemas.microsoft.com/office/powerpoint/2010/main" val="4139883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6749</TotalTime>
  <Words>840</Words>
  <Application>Microsoft Macintosh PowerPoint</Application>
  <PresentationFormat>Widescreen</PresentationFormat>
  <Paragraphs>272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Cambria Math</vt:lpstr>
      <vt:lpstr>Symbol</vt:lpstr>
      <vt:lpstr>Tahoma</vt:lpstr>
      <vt:lpstr>Times New Roman</vt:lpstr>
      <vt:lpstr>Wingdings</vt:lpstr>
      <vt:lpstr>Office Theme</vt:lpstr>
      <vt:lpstr>Office Theme</vt:lpstr>
      <vt:lpstr>PowerPoint Presentation</vt:lpstr>
      <vt:lpstr>ADCS Modes </vt:lpstr>
      <vt:lpstr>ADCS State Diagram </vt:lpstr>
      <vt:lpstr>GNC ConOps</vt:lpstr>
      <vt:lpstr>BCT Bus Modes and Transitions (PDR)</vt:lpstr>
      <vt:lpstr>PowerPoint Presentation</vt:lpstr>
      <vt:lpstr>Backup Slides</vt:lpstr>
      <vt:lpstr>PowerPoint Presentation</vt:lpstr>
      <vt:lpstr>Previous Mission Example: LightSail 2</vt:lpstr>
      <vt:lpstr>Pointing Requirements of DSC</vt:lpstr>
      <vt:lpstr>ADCS State Diagram (Previous Idea 1) </vt:lpstr>
      <vt:lpstr>ADCS State Diagram (Previous Idea 2) </vt:lpstr>
      <vt:lpstr>Example: GNSS Receiver Point Constraints</vt:lpstr>
      <vt:lpstr>ADCS Modes – Observation Mode</vt:lpstr>
      <vt:lpstr>PowerPoint Presentation</vt:lpstr>
      <vt:lpstr>Example of Maneuver Command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VISORS</dc:title>
  <dc:subject/>
  <dc:creator>Thatavarthi, Rohan</dc:creator>
  <dc:description/>
  <cp:lastModifiedBy>Victor Gandarillas</cp:lastModifiedBy>
  <cp:revision>216</cp:revision>
  <dcterms:created xsi:type="dcterms:W3CDTF">2020-10-21T02:13:58Z</dcterms:created>
  <dcterms:modified xsi:type="dcterms:W3CDTF">2021-11-02T04:51:31Z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